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E65C72D-4754-494A-8F4C-43A27118F821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632C080-4E97-493B-82C3-681F547C8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643A5-5B64-4E7B-8BEE-A3BCA7BDE179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D1546-61F5-4227-B971-CCBAA7547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68ABB-F261-49BD-B6B4-520CC6211472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8570A-D96C-407D-9162-B7592C2AC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71A6A-D083-4F88-82D5-825728E14C1D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65550-D997-4F77-8E8C-BD5856478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AC19-1C99-4313-906A-1244869B520B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0E269-0DBB-4591-B077-8FA728739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24772-A2E1-4535-AF6B-FAC95299480F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0E14C-2060-4146-B379-151B132E8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830B3-B6BF-49C8-94A8-DCB7E0D7E93C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CF801-9847-469A-8E06-538721590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34052-F0AE-4FB9-BAC9-26A21E199D0C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FDC69-CC99-4C3D-9608-3A7D58CD3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75A66-4C08-4AF9-88F8-BFB60A479E51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11BB-19D9-4BCB-B0FB-D45EF5D36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E53A6-4F9E-449B-BEFE-7DEDB3E6C66D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51D5F-7181-4151-8706-9A01B4CEC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3984D-4F6F-4368-8FA3-93C7846D9937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041C8-DF19-42EB-98A1-108255DCC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F0E4B-20AB-4BB0-9495-C9B4ED8A7375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1584B-E331-4254-984C-62787DEC7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536EC8-FC83-4634-8879-B47AD53BA3E2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AC5517-C4BD-403F-BAF4-FC1D25D2D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7" r:id="rId4"/>
    <p:sldLayoutId id="2147483711" r:id="rId5"/>
    <p:sldLayoutId id="2147483706" r:id="rId6"/>
    <p:sldLayoutId id="2147483712" r:id="rId7"/>
    <p:sldLayoutId id="2147483713" r:id="rId8"/>
    <p:sldLayoutId id="2147483714" r:id="rId9"/>
    <p:sldLayoutId id="2147483705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509120"/>
            <a:ext cx="5760640" cy="208823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i="1" dirty="0" smtClean="0"/>
              <a:t>Выполнил:</a:t>
            </a:r>
            <a:br>
              <a:rPr lang="ru-RU" sz="2800" i="1" dirty="0" smtClean="0"/>
            </a:br>
            <a:r>
              <a:rPr lang="ru-RU" sz="2800" i="1" dirty="0" smtClean="0"/>
              <a:t>учитель </a:t>
            </a:r>
            <a:r>
              <a:rPr lang="ru-RU" sz="2800" i="1" dirty="0" err="1" smtClean="0"/>
              <a:t>Мбоу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Сош</a:t>
            </a:r>
            <a:r>
              <a:rPr lang="ru-RU" sz="2800" i="1" dirty="0" smtClean="0"/>
              <a:t> №50</a:t>
            </a:r>
            <a:br>
              <a:rPr lang="ru-RU" sz="2800" i="1" dirty="0" smtClean="0"/>
            </a:br>
            <a:r>
              <a:rPr lang="ru-RU" sz="2800" i="1" dirty="0" smtClean="0"/>
              <a:t>г. Владикавказ</a:t>
            </a:r>
            <a:br>
              <a:rPr lang="ru-RU" sz="2800" i="1" dirty="0" smtClean="0"/>
            </a:br>
            <a:r>
              <a:rPr lang="ru-RU" sz="2800" i="1" dirty="0" err="1" smtClean="0"/>
              <a:t>Битиева</a:t>
            </a:r>
            <a:r>
              <a:rPr lang="ru-RU" sz="2800" i="1" dirty="0" smtClean="0"/>
              <a:t> Фатима Яковлевна</a:t>
            </a:r>
            <a:endParaRPr lang="ru-RU" sz="2800" i="1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476250"/>
            <a:ext cx="8458200" cy="2232025"/>
          </a:xfrm>
        </p:spPr>
        <p:txBody>
          <a:bodyPr/>
          <a:lstStyle/>
          <a:p>
            <a:pPr algn="ctr"/>
            <a:r>
              <a:rPr lang="ru-RU" sz="6000" b="1" i="1" smtClean="0">
                <a:solidFill>
                  <a:srgbClr val="7030A0"/>
                </a:solidFill>
              </a:rPr>
              <a:t>Синтаксическая роль инфинитива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539750" y="620713"/>
            <a:ext cx="8135938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7030A0"/>
                </a:solidFill>
                <a:latin typeface="Franklin Gothic Book" pitchFamily="34" charset="0"/>
              </a:rPr>
              <a:t>Задание № 1.</a:t>
            </a:r>
          </a:p>
          <a:p>
            <a:pPr algn="ctr"/>
            <a:endParaRPr lang="ru-RU" sz="2800" i="1">
              <a:latin typeface="Franklin Gothic Book" pitchFamily="34" charset="0"/>
            </a:endParaRPr>
          </a:p>
          <a:p>
            <a:pPr algn="ctr"/>
            <a:r>
              <a:rPr lang="ru-RU" sz="2800" b="1" i="1">
                <a:latin typeface="Franklin Gothic Book" pitchFamily="34" charset="0"/>
              </a:rPr>
              <a:t>Что такое составное глагольное сказуемое? Какие значения имеют вспомогательные глаголы?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9750" y="2997200"/>
            <a:ext cx="8135938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7030A0"/>
                </a:solidFill>
                <a:latin typeface="Franklin Gothic Book" pitchFamily="34" charset="0"/>
              </a:rPr>
              <a:t>Правильный ответ:</a:t>
            </a:r>
          </a:p>
          <a:p>
            <a:r>
              <a:rPr lang="ru-RU" sz="2400" i="1">
                <a:latin typeface="Franklin Gothic Book" pitchFamily="34" charset="0"/>
              </a:rPr>
              <a:t>Составное глагольное сказуемое – это сказуемое, состоящее из вспомогательного глагола, в котором заключено грамматическое значение, и инфинитива, в котором заключено лексическое значение.</a:t>
            </a:r>
          </a:p>
          <a:p>
            <a:r>
              <a:rPr lang="ru-RU" sz="2400" i="1">
                <a:latin typeface="Franklin Gothic Book" pitchFamily="34" charset="0"/>
              </a:rPr>
              <a:t>Вспомогательные глаголы имеют значение начала, продолжения, конца действия или модальное значение: хотеть, желать, сметь, опасаться и др.</a:t>
            </a:r>
          </a:p>
          <a:p>
            <a:endParaRPr lang="ru-RU" sz="2400" i="1">
              <a:latin typeface="Franklin Gothic Boo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2"/>
          <p:cNvSpPr txBox="1">
            <a:spLocks noChangeArrowheads="1"/>
          </p:cNvSpPr>
          <p:nvPr/>
        </p:nvSpPr>
        <p:spPr bwMode="auto">
          <a:xfrm>
            <a:off x="323850" y="404813"/>
            <a:ext cx="849630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7030A0"/>
                </a:solidFill>
                <a:latin typeface="Franklin Gothic Book" pitchFamily="34" charset="0"/>
              </a:rPr>
              <a:t>Задание № 2.</a:t>
            </a:r>
          </a:p>
          <a:p>
            <a:pPr algn="ctr"/>
            <a:r>
              <a:rPr lang="ru-RU" sz="3600" b="1" i="1">
                <a:latin typeface="Franklin Gothic Book" pitchFamily="34" charset="0"/>
              </a:rPr>
              <a:t>Каково значение инфинитива в составе сказуемого?</a:t>
            </a: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3141663"/>
            <a:ext cx="8353425" cy="335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7030A0"/>
                </a:solidFill>
                <a:latin typeface="Franklin Gothic Book" pitchFamily="34" charset="0"/>
              </a:rPr>
              <a:t>Правильный ответ:</a:t>
            </a:r>
          </a:p>
          <a:p>
            <a:r>
              <a:rPr lang="ru-RU" sz="3600">
                <a:latin typeface="Franklin Gothic Book" pitchFamily="34" charset="0"/>
              </a:rPr>
              <a:t>Инфинитив в составе сказуемого должен обозначать действие предмета, название которого является подлежащим.</a:t>
            </a:r>
          </a:p>
          <a:p>
            <a:endParaRPr lang="ru-RU" sz="3600">
              <a:latin typeface="Franklin Gothic Book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2"/>
          <p:cNvSpPr txBox="1">
            <a:spLocks noChangeArrowheads="1"/>
          </p:cNvSpPr>
          <p:nvPr/>
        </p:nvSpPr>
        <p:spPr bwMode="auto">
          <a:xfrm>
            <a:off x="539750" y="549275"/>
            <a:ext cx="8208963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7030A0"/>
                </a:solidFill>
                <a:latin typeface="Franklin Gothic Book" pitchFamily="34" charset="0"/>
              </a:rPr>
              <a:t>Задание № 3.</a:t>
            </a:r>
          </a:p>
          <a:p>
            <a:pPr algn="ctr"/>
            <a:r>
              <a:rPr lang="ru-RU" sz="2800" i="1">
                <a:latin typeface="Franklin Gothic Book" pitchFamily="34" charset="0"/>
              </a:rPr>
              <a:t>Определите в каждом данном ниже предложении роль инфинитива.</a:t>
            </a:r>
          </a:p>
          <a:p>
            <a:endParaRPr lang="ru-RU" sz="3200" b="1" i="1">
              <a:latin typeface="Franklin Gothic Book" pitchFamily="34" charset="0"/>
            </a:endParaRPr>
          </a:p>
          <a:p>
            <a:pPr algn="ctr"/>
            <a:r>
              <a:rPr lang="ru-RU" sz="3200" b="1" i="1">
                <a:solidFill>
                  <a:srgbClr val="7030A0"/>
                </a:solidFill>
                <a:latin typeface="Franklin Gothic Book" pitchFamily="34" charset="0"/>
              </a:rPr>
              <a:t>1.</a:t>
            </a:r>
            <a:r>
              <a:rPr lang="ru-RU" sz="3200" b="1" i="1">
                <a:latin typeface="Franklin Gothic Book" pitchFamily="34" charset="0"/>
              </a:rPr>
              <a:t>Троекуров велел гостям убираться.</a:t>
            </a: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750" y="3500438"/>
            <a:ext cx="8208963" cy="3078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ru-RU" sz="3200" b="1" i="1" dirty="0">
                <a:solidFill>
                  <a:srgbClr val="7030A0"/>
                </a:solidFill>
                <a:latin typeface="+mn-lt"/>
              </a:rPr>
              <a:t>Правильный ответ: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+mn-lt"/>
              </a:rPr>
              <a:t>Троекуров велел гостям </a:t>
            </a:r>
            <a:r>
              <a:rPr lang="ru-RU" sz="2400" b="1" i="1" u="dashLongHeavy" dirty="0">
                <a:latin typeface="+mn-lt"/>
              </a:rPr>
              <a:t>убираться</a:t>
            </a:r>
            <a:r>
              <a:rPr lang="ru-RU" sz="2400" i="1" u="dashLongHeavy" dirty="0"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atin typeface="+mn-lt"/>
              </a:rPr>
              <a:t>В этом предложении инфинитив является дополнением (велел что? убираться). Он не может входить в состав сказуемого, так как не обозначает действие предмета, название которого является подлежащим: велел Троекуров, а убираться должны гости.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>
              <a:latin typeface="+mn-lt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2333625"/>
            <a:ext cx="8208963" cy="409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7030A0"/>
                </a:solidFill>
                <a:latin typeface="+mn-lt"/>
              </a:rPr>
              <a:t>Правильный </a:t>
            </a:r>
            <a:r>
              <a:rPr lang="ru-RU" sz="3200" b="1" i="1" dirty="0">
                <a:solidFill>
                  <a:srgbClr val="7030A0"/>
                </a:solidFill>
                <a:latin typeface="+mn-lt"/>
              </a:rPr>
              <a:t>ответ.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+mn-lt"/>
              </a:rPr>
              <a:t>Ягнёнок в жаркий день зашёл к ручью </a:t>
            </a:r>
            <a:r>
              <a:rPr lang="ru-RU" sz="2400" b="1" i="1" u="dotDashHeavy" dirty="0">
                <a:latin typeface="+mn-lt"/>
              </a:rPr>
              <a:t>напиться.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atin typeface="+mn-lt"/>
              </a:rPr>
              <a:t>В этом предложении инфинитив является обстоятельством цели (зашёл зачем? с какой целью? напиться). Он не может входить в состав сказуемого, так как при глаголах движения инфинитив является обстоятельством цели. Кроме того, глагол  з а ш ё л  не является вспомогательным: он не обозначает начала, продолжения, конца действия и не имеет модального значения.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330200" y="1068388"/>
            <a:ext cx="8208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7030A0"/>
                </a:solidFill>
                <a:latin typeface="Franklin Gothic Book" pitchFamily="34" charset="0"/>
              </a:rPr>
              <a:t>2. </a:t>
            </a:r>
            <a:r>
              <a:rPr lang="ru-RU" sz="2800" b="1" i="1">
                <a:latin typeface="Franklin Gothic Book" pitchFamily="34" charset="0"/>
              </a:rPr>
              <a:t>Ягнёнок в жаркий день зашёл к ручью напиться</a:t>
            </a:r>
            <a:r>
              <a:rPr lang="ru-RU" sz="2800">
                <a:latin typeface="Franklin Gothic Book" pitchFamily="34" charset="0"/>
              </a:rPr>
              <a:t>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539750" y="987425"/>
            <a:ext cx="7920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7030A0"/>
                </a:solidFill>
                <a:latin typeface="Franklin Gothic Book" pitchFamily="34" charset="0"/>
              </a:rPr>
              <a:t>3. </a:t>
            </a:r>
            <a:r>
              <a:rPr lang="ru-RU" sz="2800" b="1" i="1">
                <a:latin typeface="Franklin Gothic Book" pitchFamily="34" charset="0"/>
              </a:rPr>
              <a:t>Учиться – вот наша главная задача</a:t>
            </a:r>
            <a:r>
              <a:rPr lang="ru-RU">
                <a:latin typeface="Franklin Gothic Book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3357563"/>
            <a:ext cx="8064500" cy="286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u="heavy" dirty="0">
                <a:solidFill>
                  <a:srgbClr val="7030A0"/>
                </a:solidFill>
                <a:latin typeface="+mn-lt"/>
              </a:rPr>
              <a:t>Правильный </a:t>
            </a:r>
            <a:r>
              <a:rPr lang="ru-RU" sz="3200" i="1" u="heavy" dirty="0">
                <a:solidFill>
                  <a:srgbClr val="7030A0"/>
                </a:solidFill>
                <a:latin typeface="+mn-lt"/>
              </a:rPr>
              <a:t>ответ: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u="heavy" dirty="0">
                <a:latin typeface="+mn-lt"/>
              </a:rPr>
              <a:t>Учиться </a:t>
            </a:r>
            <a:r>
              <a:rPr lang="ru-RU" sz="2800" i="1" dirty="0">
                <a:latin typeface="+mn-lt"/>
              </a:rPr>
              <a:t>– вот наша главная задача.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atin typeface="+mn-lt"/>
              </a:rPr>
              <a:t>В этом предложении инфинитив является подлежащим ( что? учиться). Что утверждается об учении? Что это главная задача.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468313" y="836613"/>
            <a:ext cx="806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7030A0"/>
                </a:solidFill>
                <a:latin typeface="Franklin Gothic Book" pitchFamily="34" charset="0"/>
              </a:rPr>
              <a:t>4. </a:t>
            </a:r>
            <a:r>
              <a:rPr lang="ru-RU" sz="2800" b="1" i="1">
                <a:latin typeface="Franklin Gothic Book" pitchFamily="34" charset="0"/>
              </a:rPr>
              <a:t>Моя сестра хотела работать в школе.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8313" y="2565400"/>
            <a:ext cx="7848600" cy="3995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7030A0"/>
                </a:solidFill>
                <a:latin typeface="Franklin Gothic Book" pitchFamily="34" charset="0"/>
              </a:rPr>
              <a:t>Правильный ответ:</a:t>
            </a:r>
          </a:p>
          <a:p>
            <a:r>
              <a:rPr lang="ru-RU" sz="2800" i="1">
                <a:latin typeface="Franklin Gothic Book" pitchFamily="34" charset="0"/>
              </a:rPr>
              <a:t>Моя сестра </a:t>
            </a:r>
            <a:r>
              <a:rPr lang="ru-RU" sz="2800" i="1" u="sng">
                <a:latin typeface="Franklin Gothic Book" pitchFamily="34" charset="0"/>
              </a:rPr>
              <a:t>хотела работать </a:t>
            </a:r>
            <a:r>
              <a:rPr lang="ru-RU" sz="2800" i="1">
                <a:latin typeface="Franklin Gothic Book" pitchFamily="34" charset="0"/>
              </a:rPr>
              <a:t>в школе.</a:t>
            </a:r>
          </a:p>
          <a:p>
            <a:r>
              <a:rPr lang="ru-RU" sz="2800" i="1">
                <a:latin typeface="Franklin Gothic Book" pitchFamily="34" charset="0"/>
              </a:rPr>
              <a:t>В этом предложении инфинитив является частью составного глагольного сказуемого  х о т е л а  ра б о т а т ь; х о т е л а – вспомогательный глагол с модальным значением, а  р а б о т а т ь  обозначает действие предмета, название которого является подлежащим.</a:t>
            </a:r>
          </a:p>
          <a:p>
            <a:endParaRPr lang="ru-RU" sz="28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611188" y="908050"/>
            <a:ext cx="792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7030A0"/>
                </a:solidFill>
                <a:latin typeface="Franklin Gothic Book" pitchFamily="34" charset="0"/>
              </a:rPr>
              <a:t>5. </a:t>
            </a:r>
            <a:r>
              <a:rPr lang="ru-RU" sz="2800" b="1" i="1">
                <a:latin typeface="Franklin Gothic Book" pitchFamily="34" charset="0"/>
              </a:rPr>
              <a:t>Ты привык бить баклуши.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188" y="2997200"/>
            <a:ext cx="7921625" cy="2584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030A0"/>
                </a:solidFill>
                <a:latin typeface="+mn-lt"/>
              </a:rPr>
              <a:t>Правильный </a:t>
            </a:r>
            <a:r>
              <a:rPr lang="ru-RU" sz="3200" b="1" dirty="0">
                <a:solidFill>
                  <a:srgbClr val="7030A0"/>
                </a:solidFill>
                <a:latin typeface="+mn-lt"/>
              </a:rPr>
              <a:t>ответ: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</a:rPr>
              <a:t>Ты привык </a:t>
            </a:r>
            <a:r>
              <a:rPr lang="ru-RU" sz="2800" b="1" u="dashLongHeavy" dirty="0">
                <a:latin typeface="+mn-lt"/>
              </a:rPr>
              <a:t>бить баклуши.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В этом предложении инфинитив входит в состав дополнения (привык к чему? бить баклуши), выраженного фразеологическим оборотом.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320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8</vt:i4>
      </vt:variant>
    </vt:vector>
  </HeadingPairs>
  <TitlesOfParts>
    <vt:vector size="22" baseType="lpstr">
      <vt:lpstr>Franklin Gothic Book</vt:lpstr>
      <vt:lpstr>Arial</vt:lpstr>
      <vt:lpstr>Franklin Gothic Medium</vt:lpstr>
      <vt:lpstr>Wingdings 2</vt:lpstr>
      <vt:lpstr>Calibri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Хозяйка</dc:creator>
  <cp:lastModifiedBy>IT</cp:lastModifiedBy>
  <cp:revision>6</cp:revision>
  <dcterms:created xsi:type="dcterms:W3CDTF">2015-01-18T14:55:38Z</dcterms:created>
  <dcterms:modified xsi:type="dcterms:W3CDTF">2015-01-19T15:52:53Z</dcterms:modified>
</cp:coreProperties>
</file>