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72" r:id="rId5"/>
    <p:sldId id="258" r:id="rId6"/>
    <p:sldId id="261" r:id="rId7"/>
    <p:sldId id="262" r:id="rId8"/>
    <p:sldId id="274" r:id="rId9"/>
    <p:sldId id="278" r:id="rId10"/>
    <p:sldId id="277" r:id="rId11"/>
    <p:sldId id="263" r:id="rId12"/>
    <p:sldId id="264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141535A-7D91-4280-AE0A-31728C92028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0FA1205-9CB7-4F78-8F3E-768C6BD2E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628800"/>
            <a:ext cx="6777318" cy="17319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Геральдика. Особенности развития рекламы в Средневековой Европе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3223245" cy="279347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8845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389"/>
          <a:stretch/>
        </p:blipFill>
        <p:spPr bwMode="auto">
          <a:xfrm>
            <a:off x="1403648" y="404664"/>
            <a:ext cx="667593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294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Текст начинается с маленького инициала, вынесенного на поле. В книге нет и титульного листа. Отношение кегля шрифта к интерлиньяжу — 5:8 (золотое сечение). Абзацные отступы в книге отсутствуют, вместе с иллюстрациями она создает сложные композиции, которые варьируются почти на каждом развороте. Изготовил удобный для чтения, но мелкий и убористый шрифт нового начертания, ныне известный как курсив.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486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247" y="3090971"/>
            <a:ext cx="7745505" cy="357838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/>
              <a:t>Типографические знаки и эмблемы явились следствием развития книгопечатания, возникшего в Средневековье в середине XV века.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Экслибрисы являлись знаком собственности и демонстрацией духовной и социальной ориентации </a:t>
            </a:r>
            <a:r>
              <a:rPr lang="ru-RU" dirty="0" err="1"/>
              <a:t>книговладельцев</a:t>
            </a:r>
            <a:r>
              <a:rPr lang="ru-RU" dirty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Идентификационные символы и эмблемы ремесленников и лавочников XVII — начала XIX вв. послужили основой развития промышленной графики, а впоследствии систем корпоративного дизайна. К концу XIX века широкое развитие торговли в Западной Европе привело к появлению большого количества товарных знаков различной стилевой направленности — от простых монограмм до вычурных изображений с большим количеством текста; знаков, построенных на факсимиле или с включением портретов с личной подписью владельцев предприятий.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6" t="2267" r="21115" b="3371"/>
          <a:stretch/>
        </p:blipFill>
        <p:spPr bwMode="auto">
          <a:xfrm>
            <a:off x="251520" y="45503"/>
            <a:ext cx="2364509" cy="29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6976"/>
            <a:ext cx="1428750" cy="1731268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19" y="97070"/>
            <a:ext cx="3109393" cy="299390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2075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Эволюция западноевропейского товарного знака проходила от почти натуралистических изображений, показывающих профиль деятельности производств или суть оказываемых услуг, до современных, упрощенных и в ряде случаев схематизированных абстрактных форм, являющихся символами концептуальной стратегии деятельности различных компаний второй половины XX века.</a:t>
            </a:r>
          </a:p>
        </p:txBody>
      </p:sp>
    </p:spTree>
    <p:extLst>
      <p:ext uri="{BB962C8B-B14F-4D97-AF65-F5344CB8AC3E}">
        <p14:creationId xmlns:p14="http://schemas.microsoft.com/office/powerpoint/2010/main" xmlns="" val="1804225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69033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/>
              <a:t>Презентация  </a:t>
            </a:r>
            <a:r>
              <a:rPr lang="ru-RU" sz="2000" dirty="0" smtClean="0"/>
              <a:t> подготовлена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000" dirty="0" smtClean="0"/>
              <a:t>учителем   </a:t>
            </a:r>
            <a:r>
              <a:rPr lang="ru-RU" sz="2000" dirty="0" smtClean="0"/>
              <a:t>искусства, ИЗО</a:t>
            </a:r>
            <a:br>
              <a:rPr lang="ru-RU" sz="2000" dirty="0" smtClean="0"/>
            </a:br>
            <a:r>
              <a:rPr lang="ru-RU" sz="2000" dirty="0" smtClean="0"/>
              <a:t>МБОУ СОШ № 50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г. Владикавказ </a:t>
            </a:r>
            <a:br>
              <a:rPr lang="ru-RU" sz="2000" dirty="0" smtClean="0"/>
            </a:br>
            <a:r>
              <a:rPr lang="ru-RU" sz="2000" dirty="0" smtClean="0"/>
              <a:t>     </a:t>
            </a:r>
            <a:r>
              <a:rPr lang="ru-RU" sz="2000" dirty="0" err="1" smtClean="0"/>
              <a:t>Зокоевой</a:t>
            </a:r>
            <a:r>
              <a:rPr lang="ru-RU" sz="2000" dirty="0" smtClean="0"/>
              <a:t> </a:t>
            </a:r>
            <a:r>
              <a:rPr lang="ru-RU" sz="2000" dirty="0" smtClean="0"/>
              <a:t>М.Р.</a:t>
            </a:r>
          </a:p>
          <a:p>
            <a:pPr algn="ctr"/>
            <a:r>
              <a:rPr lang="ru-RU" sz="2000" dirty="0" smtClean="0"/>
              <a:t> </a:t>
            </a:r>
            <a:endParaRPr lang="ru-RU" sz="2000" dirty="0" smtClean="0"/>
          </a:p>
          <a:p>
            <a:pPr algn="ctr"/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702158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76872"/>
            <a:ext cx="7745505" cy="43924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Графические символы безусловно являются архаичными символами, но в начале 21 века они заняли свою специфическую нишу в сфере рекламы. Графические символы в сфере рекламы выполняют задачу маркирования. Но в формате социальных групп большинство графических символов на упаковках и этикетках решают главную задачу- привлечение и удержание внимания. Графические символы: Иконки, знаки, обозначения, навигация, эмблемы.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/>
              <a:t>Фр. </a:t>
            </a:r>
            <a:r>
              <a:rPr lang="ru-RU" b="1" dirty="0" err="1"/>
              <a:t>Гриффо</a:t>
            </a:r>
            <a:r>
              <a:rPr lang="ru-RU" b="1" dirty="0"/>
              <a:t> Символ- </a:t>
            </a:r>
            <a:r>
              <a:rPr lang="ru-RU" dirty="0"/>
              <a:t>1) предмет, действие, служащее условным обозначением какого-либо образа, понятия, идеи. 2) художественный образ, воплощающий, воплощающий какую-либо идею.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713"/>
            <a:ext cx="4320480" cy="180411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9767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2437"/>
            <a:ext cx="8568952" cy="17403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Средневековая культура Западной Европы заложила основы знаковой символики в сфере конфессиональной рекламы и трех направлений развития геральдики - политической, рыцарской и торгово-ремесленнической.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7344816" cy="381379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510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850" y="260648"/>
            <a:ext cx="8208912" cy="165618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Средневековые ремесленнические знаки, эмблемы и гербы являлись средствами личной и социальной идентификации, а также способом утверждения права собственности на имущество. Ремесленнические гербы и эмблемы становились гарантией качества товаров и прообразами современных товарных знаков.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5937250" cy="379229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3024336" cy="237604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5861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692696"/>
            <a:ext cx="3584720" cy="590465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. </a:t>
            </a:r>
            <a:r>
              <a:rPr lang="ru-RU" dirty="0" err="1" smtClean="0">
                <a:solidFill>
                  <a:srgbClr val="FF0000"/>
                </a:solidFill>
              </a:rPr>
              <a:t>Гера́льдика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(гербоведение; от лат. </a:t>
            </a:r>
            <a:r>
              <a:rPr lang="ru-RU" dirty="0" err="1" smtClean="0"/>
              <a:t>heraldus</a:t>
            </a:r>
            <a:r>
              <a:rPr lang="ru-RU" dirty="0" smtClean="0"/>
              <a:t> — глашатай) — специальная историческая дисциплина, занимающаяся изучением гербов, а также традиций и практики их использования. Является частью </a:t>
            </a:r>
            <a:r>
              <a:rPr lang="ru-RU" dirty="0" err="1" smtClean="0">
                <a:solidFill>
                  <a:srgbClr val="FF0000"/>
                </a:solidFill>
              </a:rPr>
              <a:t>эмблематики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— группы взаимосвязанных дисциплин, изучающих эмблемы. Корни геральдики уходят в Средневековье. Привычные элементы: Щиты, шлем, венки, оружие, животные, крылья, флажки, короны Цвета в геральдике- Геральдические тинктуры (цвета) разделяются на металлы, меха и финифти (эмали).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986310" cy="53560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5358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247" y="2492896"/>
            <a:ext cx="7745505" cy="387781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. В геральдике используется девять важнейших тинктур: два металла, пять эмалей и два меха. Первоначально было только четыре цвета — красный, синий, чёрный и белый, но затем появились дополнительные цвета: зелёный, жёлтый и пурпурный. Средневековый этап развития рекламы Устная реклама. Помимо городских глашатаев, в ХI-ХII веках в европейских странах появляются так называемые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герольды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» </a:t>
            </a:r>
            <a:r>
              <a:rPr lang="ru-RU" dirty="0" smtClean="0"/>
              <a:t>(от нем. «</a:t>
            </a:r>
            <a:r>
              <a:rPr lang="ru-RU" dirty="0" err="1" smtClean="0"/>
              <a:t>herold</a:t>
            </a:r>
            <a:r>
              <a:rPr lang="ru-RU" dirty="0" smtClean="0"/>
              <a:t>» – вестник, глашатай), которые при дворах королей и крупных феодалов выполняли функции доведения до подданных их указов, В средние века получает значительное развитие предметно-изобразительная (наружная) реклама. Это, в первую очередь, связано с широким распространением геральдических атрибутов, а также торговой и цеховой </a:t>
            </a:r>
            <a:r>
              <a:rPr lang="ru-RU" dirty="0" err="1" smtClean="0"/>
              <a:t>эмблематики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4204"/>
            <a:ext cx="1767629" cy="20163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4204"/>
            <a:ext cx="1785664" cy="214518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469"/>
            <a:ext cx="2592288" cy="171171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509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180711"/>
            <a:ext cx="4896544" cy="3877815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Появляются предшественники современного плакатного жанра в виде гравюры. Наконец, поистине революционным событием стало изобретение </a:t>
            </a:r>
            <a:r>
              <a:rPr lang="ru-RU" sz="1600" dirty="0" smtClean="0">
                <a:solidFill>
                  <a:srgbClr val="FF0000"/>
                </a:solidFill>
              </a:rPr>
              <a:t>Иоганном </a:t>
            </a:r>
            <a:r>
              <a:rPr lang="ru-RU" sz="1600" dirty="0" err="1" smtClean="0">
                <a:solidFill>
                  <a:srgbClr val="FF0000"/>
                </a:solidFill>
              </a:rPr>
              <a:t>Гутенбергом</a:t>
            </a:r>
            <a:r>
              <a:rPr lang="ru-RU" sz="1600" dirty="0" smtClean="0"/>
              <a:t> в 1445г. </a:t>
            </a:r>
            <a:r>
              <a:rPr lang="ru-RU" sz="1600" dirty="0" smtClean="0">
                <a:solidFill>
                  <a:srgbClr val="FF0000"/>
                </a:solidFill>
              </a:rPr>
              <a:t>печатного станка</a:t>
            </a:r>
            <a:r>
              <a:rPr lang="ru-RU" sz="1600" dirty="0" smtClean="0"/>
              <a:t>. </a:t>
            </a:r>
            <a:r>
              <a:rPr lang="ru-RU" sz="1600" dirty="0" err="1" smtClean="0"/>
              <a:t>Гриффо</a:t>
            </a:r>
            <a:r>
              <a:rPr lang="ru-RU" sz="1600" dirty="0" smtClean="0"/>
              <a:t> сделать свои шрифты более гармоничными, с утонченными засечками, по сравнению со шрифтами его предшественников. Форма прописных знаков шрифтов. </a:t>
            </a:r>
            <a:r>
              <a:rPr lang="ru-RU" sz="1600" dirty="0" err="1" smtClean="0"/>
              <a:t>Гриффо</a:t>
            </a:r>
            <a:r>
              <a:rPr lang="ru-RU" sz="1600" dirty="0" smtClean="0"/>
              <a:t> основана на форме знаков римских монументальных надписей. Тем не менее основное отличие шрифтов </a:t>
            </a:r>
            <a:r>
              <a:rPr lang="ru-RU" sz="1600" dirty="0" err="1" smtClean="0"/>
              <a:t>Гриффо</a:t>
            </a:r>
            <a:r>
              <a:rPr lang="ru-RU" sz="1600" dirty="0" smtClean="0"/>
              <a:t> это то, что верхние выносные элементы строчных по размеру выше, чем рост прописных знаков. Характерные черты для работ </a:t>
            </a:r>
            <a:r>
              <a:rPr lang="ru-RU" sz="1600" dirty="0" err="1" smtClean="0"/>
              <a:t>Гриффо</a:t>
            </a:r>
            <a:r>
              <a:rPr lang="ru-RU" sz="1600" dirty="0" smtClean="0"/>
              <a:t>: варьирование одинаковых литер, что создает живость в наборе, лишенном каких-либо дополнительных украшений. Простое, аскетичное оформление, нет ни орнаментов, ни заставок. </a:t>
            </a:r>
            <a:endParaRPr lang="ru-RU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6" t="4624" r="4135" b="4108"/>
          <a:stretch/>
        </p:blipFill>
        <p:spPr bwMode="auto">
          <a:xfrm>
            <a:off x="395536" y="476672"/>
            <a:ext cx="3602182" cy="170872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17212"/>
            <a:ext cx="3717051" cy="541314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6280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70732" cy="665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7857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42909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152</TotalTime>
  <Words>696</Words>
  <Application>Microsoft Office PowerPoint</Application>
  <PresentationFormat>Экран (4:3)</PresentationFormat>
  <Paragraphs>19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Твердый переплет</vt:lpstr>
      <vt:lpstr>Геральдика. Особенности развития рекламы в Средневековой Европе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Геральдика. Особенности развития рекламы в Средневековой Европе</dc:title>
  <dc:creator>Пользователь</dc:creator>
  <cp:lastModifiedBy>!</cp:lastModifiedBy>
  <cp:revision>22</cp:revision>
  <dcterms:created xsi:type="dcterms:W3CDTF">2017-05-21T13:47:02Z</dcterms:created>
  <dcterms:modified xsi:type="dcterms:W3CDTF">2019-04-23T07:43:03Z</dcterms:modified>
</cp:coreProperties>
</file>