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94" r:id="rId3"/>
    <p:sldId id="268" r:id="rId4"/>
    <p:sldId id="290" r:id="rId5"/>
    <p:sldId id="277" r:id="rId6"/>
    <p:sldId id="296" r:id="rId7"/>
    <p:sldId id="297" r:id="rId8"/>
    <p:sldId id="299" r:id="rId9"/>
    <p:sldId id="305" r:id="rId10"/>
    <p:sldId id="337" r:id="rId11"/>
    <p:sldId id="310" r:id="rId12"/>
    <p:sldId id="301" r:id="rId13"/>
    <p:sldId id="298" r:id="rId14"/>
    <p:sldId id="302" r:id="rId15"/>
    <p:sldId id="303" r:id="rId16"/>
    <p:sldId id="304" r:id="rId17"/>
    <p:sldId id="300" r:id="rId18"/>
    <p:sldId id="311" r:id="rId19"/>
    <p:sldId id="313" r:id="rId20"/>
    <p:sldId id="314" r:id="rId21"/>
    <p:sldId id="315" r:id="rId22"/>
    <p:sldId id="312" r:id="rId23"/>
    <p:sldId id="316" r:id="rId24"/>
    <p:sldId id="317" r:id="rId25"/>
    <p:sldId id="318" r:id="rId26"/>
    <p:sldId id="327" r:id="rId27"/>
    <p:sldId id="328" r:id="rId28"/>
    <p:sldId id="329" r:id="rId29"/>
    <p:sldId id="323" r:id="rId30"/>
    <p:sldId id="324" r:id="rId31"/>
    <p:sldId id="325" r:id="rId32"/>
    <p:sldId id="319" r:id="rId33"/>
    <p:sldId id="320" r:id="rId34"/>
    <p:sldId id="321" r:id="rId35"/>
    <p:sldId id="322" r:id="rId36"/>
    <p:sldId id="306" r:id="rId37"/>
    <p:sldId id="307" r:id="rId38"/>
    <p:sldId id="308" r:id="rId39"/>
    <p:sldId id="309" r:id="rId40"/>
    <p:sldId id="338" r:id="rId41"/>
    <p:sldId id="336" r:id="rId42"/>
    <p:sldId id="326" r:id="rId43"/>
    <p:sldId id="330" r:id="rId44"/>
    <p:sldId id="331" r:id="rId45"/>
    <p:sldId id="332" r:id="rId46"/>
    <p:sldId id="342" r:id="rId47"/>
    <p:sldId id="334" r:id="rId48"/>
    <p:sldId id="335" r:id="rId49"/>
    <p:sldId id="339" r:id="rId50"/>
    <p:sldId id="340" r:id="rId51"/>
    <p:sldId id="341" r:id="rId52"/>
    <p:sldId id="333" r:id="rId53"/>
    <p:sldId id="343" r:id="rId54"/>
    <p:sldId id="344" r:id="rId55"/>
    <p:sldId id="345" r:id="rId56"/>
    <p:sldId id="346" r:id="rId57"/>
    <p:sldId id="29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0000"/>
    <a:srgbClr val="540000"/>
    <a:srgbClr val="68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00" autoAdjust="0"/>
  </p:normalViewPr>
  <p:slideViewPr>
    <p:cSldViewPr>
      <p:cViewPr varScale="1">
        <p:scale>
          <a:sx n="68" d="100"/>
          <a:sy n="68" d="100"/>
        </p:scale>
        <p:origin x="12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5151D9-4D5A-48FC-AEBC-24E94FCC61F0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82CF7-39C3-4EF0-95D2-E6491A2BD63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96EBA-706B-41C8-8B2F-4509331F63F4}" type="datetimeFigureOut">
              <a:rPr lang="ru-RU" smtClean="0"/>
              <a:pPr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2A13F-E68E-40B0-B2B3-98BE33E69F4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:\Мастерская\Орнамент\3-2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l="31579" t="12146" r="8978" b="14979"/>
          <a:stretch>
            <a:fillRect/>
          </a:stretch>
        </p:blipFill>
        <p:spPr bwMode="auto">
          <a:xfrm>
            <a:off x="-64" y="5445576"/>
            <a:ext cx="9144064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C8F3FE-B65B-40E1-A947-A765B0D92986}"/>
              </a:ext>
            </a:extLst>
          </p:cNvPr>
          <p:cNvSpPr/>
          <p:nvPr/>
        </p:nvSpPr>
        <p:spPr>
          <a:xfrm>
            <a:off x="-64" y="128655"/>
            <a:ext cx="90365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Публичная презентация </a:t>
            </a:r>
          </a:p>
          <a:p>
            <a:pPr algn="ctr"/>
            <a:r>
              <a:rPr lang="ru-RU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осетинского </a:t>
            </a:r>
          </a:p>
          <a:p>
            <a:pPr algn="ctr"/>
            <a:r>
              <a:rPr lang="ru-RU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 и литературы </a:t>
            </a:r>
          </a:p>
          <a:p>
            <a:pPr algn="ctr"/>
            <a:r>
              <a:rPr lang="ru-RU" sz="48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50 им.С.В.Марзоева </a:t>
            </a:r>
          </a:p>
          <a:p>
            <a:pPr algn="ctr"/>
            <a:r>
              <a:rPr lang="ru-RU" sz="8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Хамицаевой Ф.Б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E14384DB-33AD-4DA8-8CBC-F26CEEC2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343929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2BBFE95-B321-4B11-90C1-52C7B653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86352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66FD4C-564A-49CB-BC77-09F7E837E9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2751" r="5235" b="3800"/>
          <a:stretch/>
        </p:blipFill>
        <p:spPr>
          <a:xfrm>
            <a:off x="2339752" y="258868"/>
            <a:ext cx="4464496" cy="620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5593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E14384DB-33AD-4DA8-8CBC-F26CEEC2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343929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2BBFE95-B321-4B11-90C1-52C7B653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86352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028C87-55F7-42BB-BC94-3DE8D41446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209" y="404664"/>
            <a:ext cx="4337807" cy="600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823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E14384DB-33AD-4DA8-8CBC-F26CEEC2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343929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2BBFE95-B321-4B11-90C1-52C7B653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86352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C783A2-55A8-400E-9846-84B09F5226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1"/>
          <a:stretch/>
        </p:blipFill>
        <p:spPr>
          <a:xfrm>
            <a:off x="2699792" y="336347"/>
            <a:ext cx="4149469" cy="593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251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0623F0B-BB97-4A3B-8E38-D3CC4D3FD3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24936" cy="6125915"/>
          </a:xfrm>
        </p:spPr>
      </p:pic>
    </p:spTree>
    <p:extLst>
      <p:ext uri="{BB962C8B-B14F-4D97-AF65-F5344CB8AC3E}">
        <p14:creationId xmlns:p14="http://schemas.microsoft.com/office/powerpoint/2010/main" val="869862084"/>
      </p:ext>
    </p:extLst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501B8B-BEAA-4114-AC47-0939C8D5A7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9863"/>
            <a:ext cx="8496944" cy="6178273"/>
          </a:xfrm>
        </p:spPr>
      </p:pic>
    </p:spTree>
    <p:extLst>
      <p:ext uri="{BB962C8B-B14F-4D97-AF65-F5344CB8AC3E}">
        <p14:creationId xmlns:p14="http://schemas.microsoft.com/office/powerpoint/2010/main" val="1455394805"/>
      </p:ext>
    </p:extLst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351753EC-C3AD-424E-AC96-2651D936EB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"/>
          <a:stretch/>
        </p:blipFill>
        <p:spPr>
          <a:xfrm>
            <a:off x="323528" y="332656"/>
            <a:ext cx="4248472" cy="607554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83BE575-2534-4573-9E51-0A34468959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0"/>
          <a:stretch/>
        </p:blipFill>
        <p:spPr>
          <a:xfrm>
            <a:off x="4716590" y="332656"/>
            <a:ext cx="4078621" cy="6075544"/>
          </a:xfrm>
        </p:spPr>
      </p:pic>
    </p:spTree>
    <p:extLst>
      <p:ext uri="{BB962C8B-B14F-4D97-AF65-F5344CB8AC3E}">
        <p14:creationId xmlns:p14="http://schemas.microsoft.com/office/powerpoint/2010/main" val="2740872858"/>
      </p:ext>
    </p:extLst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7F164E5-BF1F-42F4-A46B-F7FD2B3A96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" r="3509"/>
          <a:stretch/>
        </p:blipFill>
        <p:spPr>
          <a:xfrm>
            <a:off x="323528" y="260648"/>
            <a:ext cx="4248472" cy="619268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BEE1DB4-3697-40A2-8A35-9119B5669A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4"/>
          <a:stretch/>
        </p:blipFill>
        <p:spPr>
          <a:xfrm>
            <a:off x="4860032" y="260648"/>
            <a:ext cx="3960440" cy="6192688"/>
          </a:xfrm>
        </p:spPr>
      </p:pic>
    </p:spTree>
    <p:extLst>
      <p:ext uri="{BB962C8B-B14F-4D97-AF65-F5344CB8AC3E}">
        <p14:creationId xmlns:p14="http://schemas.microsoft.com/office/powerpoint/2010/main" val="2288204476"/>
      </p:ext>
    </p:extLst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733972A-2EF4-4311-B99E-7A092C81EE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" r="3830" b="3908"/>
          <a:stretch/>
        </p:blipFill>
        <p:spPr>
          <a:xfrm>
            <a:off x="323528" y="404664"/>
            <a:ext cx="4032448" cy="576064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99EAC9A-0D11-4A02-8525-0046B31354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" t="3543" r="6459" b="4178"/>
          <a:stretch/>
        </p:blipFill>
        <p:spPr>
          <a:xfrm>
            <a:off x="4788025" y="404664"/>
            <a:ext cx="4032448" cy="5760640"/>
          </a:xfrm>
        </p:spPr>
      </p:pic>
    </p:spTree>
    <p:extLst>
      <p:ext uri="{BB962C8B-B14F-4D97-AF65-F5344CB8AC3E}">
        <p14:creationId xmlns:p14="http://schemas.microsoft.com/office/powerpoint/2010/main" val="4098829552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F3717B-36F3-4E26-AB57-67E36F295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активность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54A2C8-86A2-4A8F-8E30-AA64BD939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723" y="1417638"/>
            <a:ext cx="3661543" cy="50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0944"/>
      </p:ext>
    </p:extLst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14FAC0-9260-4E5A-A796-A95CD1122C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0648"/>
            <a:ext cx="4436721" cy="6124604"/>
          </a:xfrm>
          <a:prstGeom prst="rect">
            <a:avLst/>
          </a:prstGeom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2EE40F5B-4FAA-4B00-95CD-B444123F0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86352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7A9B7792-6CA0-4080-B7B0-978B8BAC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123061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906679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0" y="260648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себе</a:t>
            </a:r>
          </a:p>
        </p:txBody>
      </p:sp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251520" y="1556792"/>
            <a:ext cx="889248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Окончила - СОГУ им.К.Л.Хетагурова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- 43 года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 - учитель осетинского языка и литературы, русского языка и литературы 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– высшая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Являюсь председателем первичной профсоюзной организации</a:t>
            </a:r>
          </a:p>
          <a:p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учитель РСО - Алания</a:t>
            </a:r>
          </a:p>
        </p:txBody>
      </p:sp>
      <p:pic>
        <p:nvPicPr>
          <p:cNvPr id="6" name="Picture 3" descr="C:\Documents and Settings\user\Рабочий стол\Дерево\сканирование0020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0800000">
            <a:off x="2879812" y="5492424"/>
            <a:ext cx="3600400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DECC68-21B6-41EB-9045-670171F7B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32656"/>
            <a:ext cx="4248473" cy="6192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EF3D02-116F-493B-BB9B-9997F839B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5"/>
            <a:ext cx="4093017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58276"/>
      </p:ext>
    </p:extLst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3170AD-3987-4A5C-B1FF-BD79CA89E5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1" r="25451" b="27951"/>
          <a:stretch/>
        </p:blipFill>
        <p:spPr>
          <a:xfrm>
            <a:off x="2121881" y="296652"/>
            <a:ext cx="4900237" cy="6264696"/>
          </a:xfrm>
          <a:prstGeom prst="rect">
            <a:avLst/>
          </a:prstGeom>
        </p:spPr>
      </p:pic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6A84B3FD-3B50-4EED-ADBC-6EC91686E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86352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2517098E-DA3F-4049-96E1-94D063CC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343929" y="2893785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801521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7850E0-43F8-4B47-A0BB-CE34C01672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78396"/>
            <a:ext cx="3854600" cy="53012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DF9AE9-B188-48BB-BADE-6D434566B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78396"/>
            <a:ext cx="38546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35295"/>
      </p:ext>
    </p:extLst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D91D819B-3295-4750-8548-B18540DFC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2003019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F125B435-1DD6-46AB-B6C4-633747B2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139727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578F3-773F-4215-9F2F-2F9411AA0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3800"/>
          <a:stretch/>
        </p:blipFill>
        <p:spPr>
          <a:xfrm>
            <a:off x="2092880" y="260648"/>
            <a:ext cx="495824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44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885A56-9806-4AA6-839F-46E4D77BA1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70384"/>
            <a:ext cx="4011674" cy="5517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AE9C41-E149-48AF-98A7-CA711BE299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70384"/>
            <a:ext cx="4104456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21106"/>
      </p:ext>
    </p:extLst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7EF89-E22C-44A6-83AC-215311271A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176464" cy="61388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0DF12C-5459-49C1-A384-9EF378134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3"/>
            <a:ext cx="4290675" cy="613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5013"/>
      </p:ext>
    </p:extLst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3EF863-66D8-4EF8-AE6C-0A3E2FC8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8470" b="10656"/>
          <a:stretch/>
        </p:blipFill>
        <p:spPr>
          <a:xfrm>
            <a:off x="603268" y="548680"/>
            <a:ext cx="7937463" cy="4680520"/>
          </a:xfrm>
          <a:prstGeom prst="rect">
            <a:avLst/>
          </a:prstGeom>
        </p:spPr>
      </p:pic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68739F87-296C-4A9E-A44D-49EB37D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0800000">
            <a:off x="2879812" y="5492424"/>
            <a:ext cx="3600400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388329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B00DD4-027D-4D63-BFB4-0F97EFA3F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" r="2750"/>
          <a:stretch/>
        </p:blipFill>
        <p:spPr>
          <a:xfrm>
            <a:off x="467544" y="332656"/>
            <a:ext cx="8208912" cy="5410403"/>
          </a:xfrm>
          <a:prstGeom prst="rect">
            <a:avLst/>
          </a:prstGeom>
        </p:spPr>
      </p:pic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33E21DC3-EA49-45EF-8A0D-AB2A41674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0800000">
            <a:off x="3113838" y="5877272"/>
            <a:ext cx="2916324" cy="867048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675343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65AF3C-BEAB-43C1-A2AA-4A299867B1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5" b="8000"/>
          <a:stretch/>
        </p:blipFill>
        <p:spPr>
          <a:xfrm>
            <a:off x="2290938" y="274340"/>
            <a:ext cx="4562123" cy="6309320"/>
          </a:xfrm>
          <a:prstGeom prst="rect">
            <a:avLst/>
          </a:prstGeom>
        </p:spPr>
      </p:pic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BDEA024-CA96-40DE-AAC4-622742D0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2003019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95780872-46DC-46CF-BE59-FEF2C817D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158061" y="2893785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300524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83FDB-77B0-4249-AE29-11FD5A59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Печатные издания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48FF3B-8791-4EF8-97C2-BC891A8E6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0" y="1417638"/>
            <a:ext cx="8414722" cy="50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93376"/>
      </p:ext>
    </p:extLst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Барбара\Рабочий стол\ОСТА\Осетия\Нартск. эпос\сканирование003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7692" t="15397" r="12500" b="13869"/>
          <a:stretch>
            <a:fillRect/>
          </a:stretch>
        </p:blipFill>
        <p:spPr bwMode="auto">
          <a:xfrm>
            <a:off x="0" y="5429264"/>
            <a:ext cx="914400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-180528" y="836712"/>
            <a:ext cx="9324528" cy="3785652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девиз</a:t>
            </a:r>
          </a:p>
          <a:p>
            <a:pPr algn="ctr"/>
            <a:r>
              <a:rPr lang="ru-RU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«Дорожить судьбой своего народа, чтобы наш язык жил и развивался долго»</a:t>
            </a:r>
            <a:endParaRPr lang="ru-RU" sz="44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88A6C6-A22C-44FD-97E0-ACE1E8A20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92" y="456268"/>
            <a:ext cx="8476616" cy="59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1642"/>
      </p:ext>
    </p:extLst>
  </p:cSld>
  <p:clrMapOvr>
    <a:masterClrMapping/>
  </p:clrMapOvr>
  <p:transition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202435-ADAA-40B1-89E5-FECAC16EC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2996"/>
            <a:ext cx="3168352" cy="62061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C8F21-227B-441C-A3D4-52EC28678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0208"/>
            <a:ext cx="2997095" cy="6206138"/>
          </a:xfrm>
          <a:prstGeom prst="rect">
            <a:avLst/>
          </a:prstGeom>
        </p:spPr>
      </p:pic>
      <p:pic>
        <p:nvPicPr>
          <p:cNvPr id="6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8A35C024-9FD4-4942-AFF7-316640249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1748374" y="2820096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612224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8147F9-8E17-484B-A4BF-54B6E1D62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373946" cy="6048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C46CBD-2162-4F77-9BFA-607FC20FB3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32655"/>
            <a:ext cx="3960440" cy="601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568048"/>
      </p:ext>
    </p:extLst>
  </p:cSld>
  <p:clrMapOvr>
    <a:masterClrMapping/>
  </p:clrMapOvr>
  <p:transition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26A514-504D-41C6-B886-3DAF93635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320480" cy="6192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582538-C387-47F1-989C-BD11BC82E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0986"/>
            <a:ext cx="4113762" cy="617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62648"/>
      </p:ext>
    </p:extLst>
  </p:cSld>
  <p:clrMapOvr>
    <a:masterClrMapping/>
  </p:clrMapOvr>
  <p:transition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2C2E4F-21AE-4335-891A-9513AAD95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10" y="245690"/>
            <a:ext cx="4232982" cy="6344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A54AE9-2EC7-4B3F-86A2-F60851655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5690"/>
            <a:ext cx="4232982" cy="63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60624"/>
      </p:ext>
    </p:extLst>
  </p:cSld>
  <p:clrMapOvr>
    <a:masterClrMapping/>
  </p:clrMapOvr>
  <p:transition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2B64A4-3D34-46D9-B1D0-C6F4FD899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464496" cy="6192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3444F9-E362-4FBF-9808-3DC21FBC3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4112"/>
            <a:ext cx="3888432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36951"/>
      </p:ext>
    </p:extLst>
  </p:cSld>
  <p:clrMapOvr>
    <a:masterClrMapping/>
  </p:clrMapOvr>
  <p:transition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FE8328-9D76-4AEC-8A9B-BEBD736D41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0"/>
          <a:stretch/>
        </p:blipFill>
        <p:spPr>
          <a:xfrm>
            <a:off x="592156" y="1146669"/>
            <a:ext cx="8156308" cy="530666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1BAC6A-E30B-4B71-A6AC-81A454096C6C}"/>
              </a:ext>
            </a:extLst>
          </p:cNvPr>
          <p:cNvSpPr/>
          <p:nvPr/>
        </p:nvSpPr>
        <p:spPr>
          <a:xfrm>
            <a:off x="251520" y="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профессиональной деятельности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92979917"/>
      </p:ext>
    </p:extLst>
  </p:cSld>
  <p:clrMapOvr>
    <a:masterClrMapping/>
  </p:clrMapOvr>
  <p:transition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ADAB82-EDD6-48A6-BBFB-5231A53F8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"/>
          <a:stretch/>
        </p:blipFill>
        <p:spPr>
          <a:xfrm>
            <a:off x="0" y="-99392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68555"/>
      </p:ext>
    </p:extLst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3160D4-EE02-4A58-8EA5-BF5A738A75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06"/>
          <a:stretch/>
        </p:blipFill>
        <p:spPr>
          <a:xfrm>
            <a:off x="0" y="-59788"/>
            <a:ext cx="9144000" cy="691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34626"/>
      </p:ext>
    </p:extLst>
  </p:cSld>
  <p:clrMapOvr>
    <a:masterClrMapping/>
  </p:clrMapOvr>
  <p:transition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3B220C-6EDE-4A06-9114-A4BBB274C6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b="45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88671"/>
      </p:ext>
    </p:extLst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332"/>
            <a:ext cx="9144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«Вся гордость учителя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учениках,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росте посеянных им семян»</a:t>
            </a:r>
          </a:p>
          <a:p>
            <a:pPr algn="r"/>
            <a:r>
              <a:rPr lang="ru-RU" sz="2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Д.И.Менделеев</a:t>
            </a:r>
          </a:p>
          <a:p>
            <a:r>
              <a:rPr lang="ru-RU" sz="2800" b="1" u="sng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моей работы:</a:t>
            </a:r>
          </a:p>
          <a:p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1.Расширять свои знания постоянно.</a:t>
            </a:r>
          </a:p>
          <a:p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2.Воспитание гражданина – патриота и гражданина своей страны, уважающего национальные и общечеловеческие ценности, осознающего непреходящие ценности культуры, природы и необходимость защиты окружающей среды.</a:t>
            </a:r>
          </a:p>
          <a:p>
            <a:r>
              <a:rPr lang="ru-RU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3.Воспитание и образование тесно связаны между собой. Нельзя воспитывать, не передавая знания</a:t>
            </a:r>
          </a:p>
        </p:txBody>
      </p:sp>
      <p:pic>
        <p:nvPicPr>
          <p:cNvPr id="4" name="Picture 3" descr="C:\Documents and Settings\user\Рабочий стол\Дерево\сканирование0022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0379" t="81685" r="18573" b="916"/>
          <a:stretch>
            <a:fillRect/>
          </a:stretch>
        </p:blipFill>
        <p:spPr bwMode="auto">
          <a:xfrm>
            <a:off x="3275856" y="5085184"/>
            <a:ext cx="2928958" cy="1500198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7AB3BE-3934-4631-B6DA-59AFD1A9B2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17782"/>
            <a:ext cx="4064033" cy="558924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347A861-22F3-42C5-AFCB-FEF68767DFB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учебной нагрузки</a:t>
            </a:r>
          </a:p>
        </p:txBody>
      </p:sp>
    </p:spTree>
    <p:extLst>
      <p:ext uri="{BB962C8B-B14F-4D97-AF65-F5344CB8AC3E}">
        <p14:creationId xmlns:p14="http://schemas.microsoft.com/office/powerpoint/2010/main" val="2897506348"/>
      </p:ext>
    </p:extLst>
  </p:cSld>
  <p:clrMapOvr>
    <a:masterClrMapping/>
  </p:clrMapOvr>
  <p:transition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66C65D-E14B-42D3-8499-A0EA88F803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4602" r="13358" b="5099"/>
          <a:stretch/>
        </p:blipFill>
        <p:spPr>
          <a:xfrm>
            <a:off x="323528" y="1053954"/>
            <a:ext cx="3840938" cy="55399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E244E8-254B-4063-A31A-9298239E4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2750" r="6680" b="1701"/>
          <a:stretch/>
        </p:blipFill>
        <p:spPr>
          <a:xfrm>
            <a:off x="4830372" y="1023971"/>
            <a:ext cx="3840938" cy="563750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07A78E9-E776-4E9E-B25E-7574E2C45A0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в ВОШ</a:t>
            </a:r>
          </a:p>
        </p:txBody>
      </p:sp>
    </p:spTree>
    <p:extLst>
      <p:ext uri="{BB962C8B-B14F-4D97-AF65-F5344CB8AC3E}">
        <p14:creationId xmlns:p14="http://schemas.microsoft.com/office/powerpoint/2010/main" val="781787336"/>
      </p:ext>
    </p:extLst>
  </p:cSld>
  <p:clrMapOvr>
    <a:masterClrMapping/>
  </p:clrMapOvr>
  <p:transition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889E6F-6475-4486-8D83-838A6557FABA}"/>
              </a:ext>
            </a:extLst>
          </p:cNvPr>
          <p:cNvSpPr txBox="1">
            <a:spLocks/>
          </p:cNvSpPr>
          <p:nvPr/>
        </p:nvSpPr>
        <p:spPr>
          <a:xfrm>
            <a:off x="457200" y="-3897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обучающихся </a:t>
            </a:r>
          </a:p>
          <a:p>
            <a:r>
              <a:rPr lang="ru-RU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внеурочной деятельности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A7A800-7FCF-40FC-9E97-D07F64AB1A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r="6679" b="4005"/>
          <a:stretch/>
        </p:blipFill>
        <p:spPr>
          <a:xfrm>
            <a:off x="314254" y="1235241"/>
            <a:ext cx="4003111" cy="54269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1C8A110-509B-46E7-8362-41ABB49B3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r="8123" b="4005"/>
          <a:stretch/>
        </p:blipFill>
        <p:spPr>
          <a:xfrm>
            <a:off x="4892178" y="1198846"/>
            <a:ext cx="3933764" cy="541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35016"/>
      </p:ext>
    </p:extLst>
  </p:cSld>
  <p:clrMapOvr>
    <a:masterClrMapping/>
  </p:clrMapOvr>
  <p:transition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593DF3-A567-4FE2-9C58-67549AC77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4248472" cy="58326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676E0F-147D-4545-AFDD-673DE1F072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424101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57270"/>
      </p:ext>
    </p:extLst>
  </p:cSld>
  <p:clrMapOvr>
    <a:masterClrMapping/>
  </p:clrMapOvr>
  <p:transition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FFA1D4-4C5D-4500-83BB-F3A51743FA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6679" b="1701"/>
          <a:stretch/>
        </p:blipFill>
        <p:spPr>
          <a:xfrm>
            <a:off x="192248" y="404664"/>
            <a:ext cx="4248472" cy="6048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4A1FA9-DBA5-43B5-B4BA-7F39414DAC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6679" b="2750"/>
          <a:stretch/>
        </p:blipFill>
        <p:spPr>
          <a:xfrm>
            <a:off x="4788024" y="386832"/>
            <a:ext cx="4193286" cy="60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90813"/>
      </p:ext>
    </p:extLst>
  </p:cSld>
  <p:clrMapOvr>
    <a:masterClrMapping/>
  </p:clrMapOvr>
  <p:transition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932FAA-10B1-4B0E-9828-43DCC1058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r="5235" b="1701"/>
          <a:stretch/>
        </p:blipFill>
        <p:spPr>
          <a:xfrm>
            <a:off x="219109" y="332656"/>
            <a:ext cx="4233425" cy="61926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3C092C-654E-4710-99F7-D7D19406C2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4089409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1554"/>
      </p:ext>
    </p:extLst>
  </p:cSld>
  <p:clrMapOvr>
    <a:masterClrMapping/>
  </p:clrMapOvr>
  <p:transition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BCAC6F-96A6-4915-B1AE-B537C18C0E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" b="4851"/>
          <a:stretch/>
        </p:blipFill>
        <p:spPr>
          <a:xfrm>
            <a:off x="2209233" y="166328"/>
            <a:ext cx="4725533" cy="6525344"/>
          </a:xfrm>
          <a:prstGeom prst="rect">
            <a:avLst/>
          </a:prstGeom>
        </p:spPr>
      </p:pic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DC0B127-A39D-412E-8BA6-F622E4AF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19189" y="2974231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D294551A-C37D-48A0-BBAD-1B077026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055897" y="2957002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4777336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4ABB6-62B5-4119-B574-4A7771A18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41672"/>
      </p:ext>
    </p:extLst>
  </p:cSld>
  <p:clrMapOvr>
    <a:masterClrMapping/>
  </p:clrMapOvr>
  <p:transition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28CB97-CB10-44D6-A3C9-33FDF2083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0"/>
            <a:ext cx="9144000" cy="693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39524"/>
      </p:ext>
    </p:extLst>
  </p:cSld>
  <p:clrMapOvr>
    <a:masterClrMapping/>
  </p:clrMapOvr>
  <p:transition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40546E-612E-4193-8203-CC430E159A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6679" b="4850"/>
          <a:stretch/>
        </p:blipFill>
        <p:spPr>
          <a:xfrm>
            <a:off x="251519" y="404664"/>
            <a:ext cx="4320481" cy="60486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735640-1BFE-4288-9E01-06F93EB5E9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"/>
          <a:stretch/>
        </p:blipFill>
        <p:spPr>
          <a:xfrm>
            <a:off x="4932040" y="408536"/>
            <a:ext cx="3960441" cy="604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31518"/>
      </p:ext>
    </p:extLst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Макс\Рабочий стол\Ковры\сканирование0007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32789" t="28564" r="20175" b="57088"/>
          <a:stretch>
            <a:fillRect/>
          </a:stretch>
        </p:blipFill>
        <p:spPr bwMode="auto">
          <a:xfrm>
            <a:off x="2915816" y="5301208"/>
            <a:ext cx="3635896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23167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моей работы:</a:t>
            </a:r>
          </a:p>
          <a:p>
            <a:pPr algn="ctr"/>
            <a:endParaRPr lang="ru-RU" sz="48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1.Чем образованнее буду, тем и полезнее буду своему народу;</a:t>
            </a:r>
          </a:p>
          <a:p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2.Воспитание нравственной личности, способной к самореализации, с чувством собственного достоинства и активной жизненной позиции;</a:t>
            </a:r>
          </a:p>
          <a:p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3.Формирование мировоззрения (системы взглядов и убеждений);</a:t>
            </a:r>
          </a:p>
          <a:p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4.Ск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ирон 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взаг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 й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кусг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бонт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 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рон.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408211-909E-4E31-8B89-ACD6CA7AD8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9" b="4851"/>
          <a:stretch/>
        </p:blipFill>
        <p:spPr>
          <a:xfrm>
            <a:off x="113935" y="429512"/>
            <a:ext cx="4278148" cy="59989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0EF3ED-62ED-4CE6-A798-CBE13835D1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t="4851" r="3791" b="3801"/>
          <a:stretch/>
        </p:blipFill>
        <p:spPr>
          <a:xfrm>
            <a:off x="4751915" y="427814"/>
            <a:ext cx="4278149" cy="60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50127"/>
      </p:ext>
    </p:extLst>
  </p:cSld>
  <p:clrMapOvr>
    <a:masterClrMapping/>
  </p:clrMapOvr>
  <p:transition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777FE4-D2F4-4255-9CD8-580C105C1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5235" b="4851"/>
          <a:stretch/>
        </p:blipFill>
        <p:spPr>
          <a:xfrm>
            <a:off x="251520" y="260647"/>
            <a:ext cx="4320480" cy="6396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99B08B-60AC-4696-AAA0-598CFAA263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r="6679" b="6723"/>
          <a:stretch/>
        </p:blipFill>
        <p:spPr>
          <a:xfrm>
            <a:off x="4716016" y="260647"/>
            <a:ext cx="4280032" cy="63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76811"/>
      </p:ext>
    </p:extLst>
  </p:cSld>
  <p:clrMapOvr>
    <a:masterClrMapping/>
  </p:clrMapOvr>
  <p:transition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417473-86EF-4F4C-91CF-F14ACEF4E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74785"/>
            <a:ext cx="4399522" cy="6050636"/>
          </a:xfrm>
          <a:prstGeom prst="rect">
            <a:avLst/>
          </a:prstGeom>
        </p:spPr>
      </p:pic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E641230-7A22-4E7B-99F3-D3BFECAA0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055897" y="2785915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D89B8D3A-29AC-4556-BD94-9ED7EDBBF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744597" y="3002722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739501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A4B214-25EC-44B0-A786-D2E2EF62E0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5" b="4851"/>
          <a:stretch/>
        </p:blipFill>
        <p:spPr>
          <a:xfrm>
            <a:off x="109638" y="351322"/>
            <a:ext cx="4337143" cy="59890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138451-4E84-4D4E-91E2-322F588944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5" t="2425" r="5235" b="4851"/>
          <a:stretch/>
        </p:blipFill>
        <p:spPr>
          <a:xfrm>
            <a:off x="4732528" y="382865"/>
            <a:ext cx="4112682" cy="58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31616"/>
      </p:ext>
    </p:extLst>
  </p:cSld>
  <p:clrMapOvr>
    <a:masterClrMapping/>
  </p:clrMapOvr>
  <p:transition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648DF0-E403-4198-8599-7B94D1E92AC8}"/>
              </a:ext>
            </a:extLst>
          </p:cNvPr>
          <p:cNvSpPr txBox="1">
            <a:spLocks/>
          </p:cNvSpPr>
          <p:nvPr/>
        </p:nvSpPr>
        <p:spPr>
          <a:xfrm>
            <a:off x="457200" y="42203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работы обучающихся</a:t>
            </a:r>
            <a:r>
              <a:rPr lang="ru-RU" sz="32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E75331-8BDE-4E13-9846-11BB6DD8E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19"/>
            <a:ext cx="7632848" cy="56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65847"/>
      </p:ext>
    </p:extLst>
  </p:cSld>
  <p:clrMapOvr>
    <a:masterClrMapping/>
  </p:clrMapOvr>
  <p:transition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98C01C-0F44-4325-804D-129E38E7BF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t="3800"/>
          <a:stretch/>
        </p:blipFill>
        <p:spPr>
          <a:xfrm>
            <a:off x="4716017" y="130324"/>
            <a:ext cx="4236256" cy="6597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9504DE-18CA-4AEE-A346-BCAEC162D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3" b="3800"/>
          <a:stretch/>
        </p:blipFill>
        <p:spPr>
          <a:xfrm>
            <a:off x="191729" y="117748"/>
            <a:ext cx="423625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50137"/>
      </p:ext>
    </p:extLst>
  </p:cSld>
  <p:clrMapOvr>
    <a:masterClrMapping/>
  </p:clrMapOvr>
  <p:transition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2F3CD2-A277-4201-B6CC-5FEC25E29D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3" b="3800"/>
          <a:stretch/>
        </p:blipFill>
        <p:spPr>
          <a:xfrm>
            <a:off x="179513" y="130324"/>
            <a:ext cx="4392488" cy="6597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0210A5-1B5A-45B8-9672-8322CC563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9" b="3800"/>
          <a:stretch/>
        </p:blipFill>
        <p:spPr>
          <a:xfrm>
            <a:off x="4716016" y="130324"/>
            <a:ext cx="421461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57033"/>
      </p:ext>
    </p:extLst>
  </p:cSld>
  <p:clrMapOvr>
    <a:masterClrMapping/>
  </p:clrMapOvr>
  <p:transition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4704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«Скажи мне – и я забуду.</a:t>
            </a:r>
          </a:p>
          <a:p>
            <a:pPr algn="ctr"/>
            <a:r>
              <a:rPr lang="ru-RU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мне – и я запомню.</a:t>
            </a:r>
          </a:p>
          <a:p>
            <a:pPr algn="ctr"/>
            <a:r>
              <a:rPr lang="ru-RU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Позволь мне это сделать самому – и я научусь»</a:t>
            </a:r>
          </a:p>
          <a:p>
            <a:pPr algn="ctr"/>
            <a:endParaRPr lang="ru-RU" sz="4800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6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мудрость</a:t>
            </a:r>
          </a:p>
        </p:txBody>
      </p:sp>
      <p:pic>
        <p:nvPicPr>
          <p:cNvPr id="3" name="Picture 3" descr="C:\Documents and Settings\Барбара\Рабочий стол\ОСТА\Осетия\Нартск. эпос\сканирование0032.jp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 l="7609" t="14783" r="11956" b="29783"/>
          <a:stretch>
            <a:fillRect/>
          </a:stretch>
        </p:blipFill>
        <p:spPr bwMode="auto">
          <a:xfrm>
            <a:off x="0" y="5000636"/>
            <a:ext cx="914400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F4A0D78-1DBA-44F4-9CBB-DDB21A8F669B}"/>
              </a:ext>
            </a:extLst>
          </p:cNvPr>
          <p:cNvSpPr/>
          <p:nvPr/>
        </p:nvSpPr>
        <p:spPr>
          <a:xfrm>
            <a:off x="251520" y="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достижения</a:t>
            </a:r>
            <a:endParaRPr lang="ru-RU" sz="4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797B26-3E94-4073-8C23-CF03384DD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19" y="1013826"/>
            <a:ext cx="3645167" cy="50131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BF6268-476D-45FF-95F4-47CA039315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13827"/>
            <a:ext cx="3645167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6129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269213-5C42-4400-B42F-1B8CD71516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0648"/>
            <a:ext cx="4320480" cy="6007292"/>
          </a:xfrm>
          <a:prstGeom prst="rect">
            <a:avLst/>
          </a:prstGeom>
        </p:spPr>
      </p:pic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E14384DB-33AD-4DA8-8CBC-F26CEEC2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343929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2BBFE95-B321-4B11-90C1-52C7B653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86352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940042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E14384DB-33AD-4DA8-8CBC-F26CEEC2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343929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2BBFE95-B321-4B11-90C1-52C7B653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86352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27A000-30D5-41A8-8F9C-DF1BEE6B0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30" y="476672"/>
            <a:ext cx="4210931" cy="57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850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E14384DB-33AD-4DA8-8CBC-F26CEEC2A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5343929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3" descr="C:\Documents and Settings\user\Рабочий стол\Дерево\сканирование0020.jpg">
            <a:extLst>
              <a:ext uri="{FF2B5EF4-FFF2-40B4-BE49-F238E27FC236}">
                <a16:creationId xmlns:a16="http://schemas.microsoft.com/office/drawing/2014/main" id="{B2BBFE95-B321-4B11-90C1-52C7B653F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</a:blip>
          <a:srcRect l="3774" t="79762" r="1887" b="1557"/>
          <a:stretch>
            <a:fillRect/>
          </a:stretch>
        </p:blipFill>
        <p:spPr bwMode="auto">
          <a:xfrm rot="16200000">
            <a:off x="-1986352" y="2729079"/>
            <a:ext cx="6007292" cy="10704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AEF5A-8B24-48CA-AA10-26F3381AAF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1" b="1701"/>
          <a:stretch/>
        </p:blipFill>
        <p:spPr>
          <a:xfrm>
            <a:off x="2257748" y="269776"/>
            <a:ext cx="4451818" cy="62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4017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278</Words>
  <Application>Microsoft Office PowerPoint</Application>
  <PresentationFormat>Экран (4:3)</PresentationFormat>
  <Paragraphs>42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Профессиональная активность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Печатные издания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Школа11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3-3</dc:creator>
  <cp:lastModifiedBy>ADMIN</cp:lastModifiedBy>
  <cp:revision>20</cp:revision>
  <dcterms:created xsi:type="dcterms:W3CDTF">2011-02-01T09:36:04Z</dcterms:created>
  <dcterms:modified xsi:type="dcterms:W3CDTF">2023-06-19T17:23:04Z</dcterms:modified>
</cp:coreProperties>
</file>