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5" r:id="rId4"/>
    <p:sldId id="290" r:id="rId5"/>
    <p:sldId id="291" r:id="rId6"/>
    <p:sldId id="281" r:id="rId7"/>
    <p:sldId id="282" r:id="rId8"/>
    <p:sldId id="286" r:id="rId9"/>
    <p:sldId id="292" r:id="rId10"/>
    <p:sldId id="293" r:id="rId11"/>
    <p:sldId id="308" r:id="rId12"/>
    <p:sldId id="309" r:id="rId13"/>
    <p:sldId id="303" r:id="rId14"/>
    <p:sldId id="304" r:id="rId15"/>
    <p:sldId id="305" r:id="rId16"/>
    <p:sldId id="306" r:id="rId17"/>
    <p:sldId id="307" r:id="rId18"/>
    <p:sldId id="279" r:id="rId19"/>
    <p:sldId id="272" r:id="rId20"/>
    <p:sldId id="275" r:id="rId21"/>
    <p:sldId id="302" r:id="rId22"/>
    <p:sldId id="257" r:id="rId23"/>
    <p:sldId id="295" r:id="rId24"/>
    <p:sldId id="296" r:id="rId25"/>
    <p:sldId id="297" r:id="rId26"/>
    <p:sldId id="298" r:id="rId27"/>
    <p:sldId id="299" r:id="rId28"/>
    <p:sldId id="310" r:id="rId29"/>
    <p:sldId id="311" r:id="rId30"/>
    <p:sldId id="312" r:id="rId31"/>
    <p:sldId id="313" r:id="rId32"/>
    <p:sldId id="314" r:id="rId33"/>
    <p:sldId id="315" r:id="rId34"/>
    <p:sldId id="280" r:id="rId35"/>
    <p:sldId id="29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B0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DF98-B180-428D-9F65-0D7D00F17044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2E0-5849-4808-8E60-B1E8BE598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301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DF98-B180-428D-9F65-0D7D00F17044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2E0-5849-4808-8E60-B1E8BE598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46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DF98-B180-428D-9F65-0D7D00F17044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2E0-5849-4808-8E60-B1E8BE598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340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DF98-B180-428D-9F65-0D7D00F17044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2E0-5849-4808-8E60-B1E8BE598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76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DF98-B180-428D-9F65-0D7D00F17044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2E0-5849-4808-8E60-B1E8BE598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04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DF98-B180-428D-9F65-0D7D00F17044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2E0-5849-4808-8E60-B1E8BE598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975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DF98-B180-428D-9F65-0D7D00F17044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2E0-5849-4808-8E60-B1E8BE598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51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DF98-B180-428D-9F65-0D7D00F17044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2E0-5849-4808-8E60-B1E8BE598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533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DF98-B180-428D-9F65-0D7D00F17044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2E0-5849-4808-8E60-B1E8BE598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31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DF98-B180-428D-9F65-0D7D00F17044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2E0-5849-4808-8E60-B1E8BE598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91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DF98-B180-428D-9F65-0D7D00F17044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2E0-5849-4808-8E60-B1E8BE598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91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B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FDF98-B180-428D-9F65-0D7D00F17044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1E2E0-5849-4808-8E60-B1E8BE598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067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71027" y="3331990"/>
            <a:ext cx="40286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Скульптор, архитектор, исполнитель осетинских народных песен. Автор множества скульптурных работ, серии надгробных памятников, резчик по дереву, создатель множества единственных в своем роде предметов быта осетин.</a:t>
            </a:r>
          </a:p>
          <a:p>
            <a:r>
              <a:rPr lang="ru-RU" dirty="0" smtClean="0">
                <a:latin typeface="Garamond" pitchFamily="18" charset="0"/>
              </a:rPr>
              <a:t>Родился: 1865 г.,  с. Ход</a:t>
            </a:r>
          </a:p>
          <a:p>
            <a:r>
              <a:rPr lang="ru-RU" dirty="0" smtClean="0">
                <a:latin typeface="Garamond" pitchFamily="18" charset="0"/>
              </a:rPr>
              <a:t>Умер: 1953 г.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507686" cy="5048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19088" y="659485"/>
            <a:ext cx="319670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Arial Ossetian" pitchFamily="34" charset="-52"/>
              </a:rPr>
              <a:t>  </a:t>
            </a:r>
            <a:r>
              <a:rPr lang="ru-RU" sz="4000" dirty="0" err="1" smtClean="0">
                <a:solidFill>
                  <a:srgbClr val="FFFF00"/>
                </a:solidFill>
                <a:latin typeface="Arial Ossetian" pitchFamily="34" charset="-52"/>
              </a:rPr>
              <a:t>Сосланбек</a:t>
            </a:r>
            <a:r>
              <a:rPr lang="ru-RU" sz="4000" dirty="0" smtClean="0">
                <a:solidFill>
                  <a:srgbClr val="FFFF00"/>
                </a:solidFill>
                <a:latin typeface="Arial Ossetian" pitchFamily="34" charset="-52"/>
              </a:rPr>
              <a:t> </a:t>
            </a:r>
          </a:p>
          <a:p>
            <a:r>
              <a:rPr lang="ru-RU" sz="4000" dirty="0" err="1" smtClean="0">
                <a:solidFill>
                  <a:srgbClr val="FFFF00"/>
                </a:solidFill>
                <a:latin typeface="Arial Ossetian" pitchFamily="34" charset="-52"/>
              </a:rPr>
              <a:t>Микаилович</a:t>
            </a:r>
            <a:endParaRPr lang="ru-RU" sz="4000" dirty="0" smtClean="0">
              <a:solidFill>
                <a:srgbClr val="FFFF00"/>
              </a:solidFill>
              <a:latin typeface="Arial Ossetian" pitchFamily="34" charset="-52"/>
            </a:endParaRPr>
          </a:p>
          <a:p>
            <a:r>
              <a:rPr lang="ru-RU" sz="4000" dirty="0" smtClean="0">
                <a:solidFill>
                  <a:srgbClr val="FFFF00"/>
                </a:solidFill>
                <a:latin typeface="Arial Ossetian" pitchFamily="34" charset="-52"/>
              </a:rPr>
              <a:t>      Едзиев</a:t>
            </a:r>
            <a:endParaRPr lang="ru-RU" sz="4000" dirty="0">
              <a:solidFill>
                <a:srgbClr val="FFFF00"/>
              </a:solidFill>
              <a:latin typeface="Arial Ossetian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Портрет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Сосланбека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Едзиева (1949).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 Автор -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Махарбек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Турганов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2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382905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980728"/>
            <a:ext cx="360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aramond" pitchFamily="18" charset="0"/>
              </a:rPr>
              <a:t>“Самое главное для художника – быть взволнованным, любить, надеяться, трепетать, жить. Быть прежде всего человеком и только потом – художником” (Роден).</a:t>
            </a:r>
          </a:p>
          <a:p>
            <a:pPr algn="ctr"/>
            <a:r>
              <a:rPr lang="ru-RU" sz="2000" dirty="0" smtClean="0">
                <a:latin typeface="Garamond" pitchFamily="18" charset="0"/>
              </a:rPr>
              <a:t> В таком смысле и в такой последовательности Едзиев был и тем, и другим – и человеком, и художником. Его творчество – результат упоения жизнью, богатством и красотой ее оттенков, результат могучей, всепобеждающей силы человека-труженика. </a:t>
            </a:r>
            <a:endParaRPr lang="ru-RU" sz="20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6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51520" y="3855531"/>
            <a:ext cx="871296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. Одна из наиболее поэтичных - история создания мастером рельефа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Уастырджи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 (Св. Георгий). Только такому человеку могла быть доверена задача высечь рельеф на священном камне, у которого, по преданию, отдыхал сам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Уастырджи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. «Получив задание вырубить в камне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Уастырджи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, художник долго не мог найти решение будущей композиции. Каждый день немолодой уже мастер взбирался на склон горы и здесь, в полном уединении, обдумывал предстоящую работу...   Художник извелся муками и сомнениями, и когда руки его уже готовы были опуститься, увидел во сне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Уастырджи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, который и указал путь решения". (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Дзантиев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 А.А) Традиционное общество как бы наделяет мастера функцией посредника между миром реальным и трансцендентным.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3" name="Рисунок 2" descr="http://gradus.pro/wp-content/uploads/2015/05/14-Edziev-300x29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3491880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dg56.mycdn.me/image?t=0&amp;bid=813873156036&amp;id=813873156036&amp;plc=WEB&amp;tkn=*2hA8kkogORRivxJYoC5eNCZNy-w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112568" cy="36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9992" y="620688"/>
            <a:ext cx="4067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aramond" pitchFamily="18" charset="0"/>
              </a:rPr>
              <a:t>Скульптура же Едзиева рождалась постепенно, из поступательного движения, от невысокого раскрашенного рельефа к трехмерной объемной форме. Резец   мастера последовательно проявлял форму, извлекая ее из каменной глыбы. Его скульптура еще как бы ни утратила генетической связи с каменной породой, в ней есть сила и плотность ее материи. Подобная "</a:t>
            </a:r>
            <a:r>
              <a:rPr lang="ru-RU" dirty="0" err="1" smtClean="0">
                <a:latin typeface="Garamond" pitchFamily="18" charset="0"/>
              </a:rPr>
              <a:t>непреодоленность</a:t>
            </a:r>
            <a:r>
              <a:rPr lang="ru-RU" dirty="0" smtClean="0">
                <a:latin typeface="Garamond" pitchFamily="18" charset="0"/>
              </a:rPr>
              <a:t>" материала, использование его природных свойств в раскрытии образа - есть отражение пантеистических представлений осетин. Их Традиционной этнической религии присуща идея святости, одушевленности природы. </a:t>
            </a:r>
            <a:r>
              <a:rPr lang="ru-RU" b="1" dirty="0" smtClean="0">
                <a:latin typeface="Garamond" pitchFamily="18" charset="0"/>
              </a:rPr>
              <a:t>Бог - природа - человек - есть единство, определяющее целостность осетинского мироощущения. </a:t>
            </a:r>
            <a:endParaRPr lang="ru-RU" b="1" dirty="0">
              <a:latin typeface="Garamond" pitchFamily="18" charset="0"/>
            </a:endParaRPr>
          </a:p>
        </p:txBody>
      </p:sp>
      <p:pic>
        <p:nvPicPr>
          <p:cNvPr id="3" name="Рисунок 2" descr="http://edzievmuseum.ru/wp-content/uploads/2016/03/8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960440" cy="626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124744"/>
            <a:ext cx="4258816" cy="4525963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Garamond" pitchFamily="18" charset="0"/>
              </a:rPr>
              <a:t>Едзиев был, говоря словами, начертанными на его надгробии, "рабочим-каменщиком, строителем домов, народным скульптором, архитектором, прекрасным гармонистом и танцором". Т.е. не художником в современном смысле этого понятия, а мастером-творцом, умельцем, к которому применима не современная форма языка "художник" - </a:t>
            </a:r>
            <a:r>
              <a:rPr lang="ru-RU" sz="1800" dirty="0" err="1" smtClean="0">
                <a:latin typeface="Garamond" pitchFamily="18" charset="0"/>
              </a:rPr>
              <a:t>ныфганаг</a:t>
            </a:r>
            <a:r>
              <a:rPr lang="ru-RU" sz="1800" dirty="0" smtClean="0">
                <a:latin typeface="Garamond" pitchFamily="18" charset="0"/>
              </a:rPr>
              <a:t> (</a:t>
            </a:r>
            <a:r>
              <a:rPr lang="ru-RU" sz="1800" dirty="0" err="1" smtClean="0">
                <a:latin typeface="Garamond" pitchFamily="18" charset="0"/>
              </a:rPr>
              <a:t>осет</a:t>
            </a:r>
            <a:r>
              <a:rPr lang="ru-RU" sz="1800" dirty="0" smtClean="0">
                <a:latin typeface="Garamond" pitchFamily="18" charset="0"/>
              </a:rPr>
              <a:t>.), а - </a:t>
            </a:r>
            <a:r>
              <a:rPr lang="ru-RU" sz="1800" dirty="0" err="1" smtClean="0">
                <a:latin typeface="Garamond" pitchFamily="18" charset="0"/>
              </a:rPr>
              <a:t>дасны</a:t>
            </a:r>
            <a:r>
              <a:rPr lang="ru-RU" sz="1800" dirty="0" smtClean="0">
                <a:latin typeface="Garamond" pitchFamily="18" charset="0"/>
              </a:rPr>
              <a:t> (</a:t>
            </a:r>
            <a:r>
              <a:rPr lang="ru-RU" sz="1800" dirty="0" err="1" smtClean="0">
                <a:latin typeface="Garamond" pitchFamily="18" charset="0"/>
              </a:rPr>
              <a:t>осет</a:t>
            </a:r>
            <a:r>
              <a:rPr lang="ru-RU" sz="1800" dirty="0" smtClean="0">
                <a:latin typeface="Garamond" pitchFamily="18" charset="0"/>
              </a:rPr>
              <a:t>.), которая предполагает не только умение и мастерство, но еще и знахарство, волшебство. </a:t>
            </a:r>
            <a:endParaRPr lang="ru-RU" sz="1800" dirty="0">
              <a:latin typeface="Garamond" pitchFamily="18" charset="0"/>
            </a:endParaRPr>
          </a:p>
        </p:txBody>
      </p:sp>
      <p:pic>
        <p:nvPicPr>
          <p:cNvPr id="4" name="Рисунок 3" descr="http://edzievmuseum.ru/wp-content/uploads/2016/03/9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3801110" cy="570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edzievmuseum.ru/wp-content/uploads/2016/03/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960440" cy="6048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edzievmuseum.ru/wp-content/uploads/2016/03/10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3960440" cy="597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dzievmuseum.ru/wp-content/uploads/2016/03/13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4664"/>
            <a:ext cx="4104455" cy="5968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edzievmuseum.ru/wp-content/uploads/2016/03/35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913139" y="404664"/>
            <a:ext cx="3979341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dzievmuseum.ru/wp-content/uploads/2016/03/38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5940425" cy="3958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33264" y="4272677"/>
            <a:ext cx="89107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aramond" pitchFamily="18" charset="0"/>
              </a:rPr>
              <a:t>Не случайно значительная часть наследия С.Едзиева — это мемориальная пластика. Его обоснованно считают реформатором жанра. Едзиев был одним из первых художников, заменивших традиционный каменный обелиск — сырт — на, условно говоря, портретное надгробие. Надгробия Едзиева портретны. Его персонажи — это конкретные люди, явленные нам в особенностях своих психологических характеристик. Они индивидуальны, характерны, но вместе с тем их образы наделены особой внутренней значимостью и цельностью, они принципиально статичны. Статичность, внутренняя наполненность образа в творчестве Едзиева столь последовательны, что могут считаться особенностью его художественного мышления.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6" name="Рисунок 5" descr="http://edzievmuseum.ru/wp-content/uploads/2016/03/15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728192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dzievmuseum.ru/wp-content/uploads/2016/03/1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840760" cy="4934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916832"/>
            <a:ext cx="3898776" cy="3383937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Garamond" pitchFamily="18" charset="0"/>
              </a:rPr>
              <a:t> Самодеятельный  художник создававший   фантастические, воздушные и одновременно земные образы. Для него не существовало канонов, если Едзиев видел, значит, его произведения имели право на существование.</a:t>
            </a:r>
          </a:p>
          <a:p>
            <a:endParaRPr lang="ru-RU" sz="2000" dirty="0" smtClean="0">
              <a:latin typeface="Garamond" pitchFamily="18" charset="0"/>
            </a:endParaRPr>
          </a:p>
        </p:txBody>
      </p:sp>
      <p:pic>
        <p:nvPicPr>
          <p:cNvPr id="4" name="Рисунок 3" descr="http://edzievmuseum.ru/wp-content/uploads/2016/03/36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4464496" cy="602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677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692696"/>
            <a:ext cx="4701208" cy="590465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>
                <a:latin typeface="Garamond" pitchFamily="18" charset="0"/>
              </a:rPr>
              <a:t>Автора замечательных скульптурных работ и целой серии надгробных памятников </a:t>
            </a:r>
            <a:r>
              <a:rPr lang="ru-RU" dirty="0" err="1" smtClean="0">
                <a:latin typeface="Garamond" pitchFamily="18" charset="0"/>
              </a:rPr>
              <a:t>Сосланбека</a:t>
            </a:r>
            <a:r>
              <a:rPr lang="ru-RU" dirty="0" smtClean="0">
                <a:latin typeface="Garamond" pitchFamily="18" charset="0"/>
              </a:rPr>
              <a:t> Едзиева трудно назвать скульптором; создателя единственных в своем роде деревянных палок и национальных чаш, его трудно назвать резчиком по дереву; автора уникального проекта двухэтажного каменного дома и его строителя, его трудно назвать архитектором; трудно, как трудно назвать его мастером-каменщиком, музыкантом-исполнителем, танцовщиком, хотя одинаково мастерски он мог и обтесывать камни, и танцевать, и играть на осетинской гармонике. Правильнее будет отметить безграничную влюбленность в жизнь этого невысокого, крепкого человека с жилистыми руками и с лицом усталым, но сосредоточенным и твердым. 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6" name="Рисунок 5" descr="http://pics.livejournal.com/chuchundrrra/pic/0009h2rq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3491230" cy="4049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187624" y="5445224"/>
            <a:ext cx="2069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Сосланбек</a:t>
            </a:r>
            <a:r>
              <a:rPr lang="ru-RU" dirty="0" smtClean="0"/>
              <a:t>   Едзиев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54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764704"/>
            <a:ext cx="4546848" cy="568863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>
                <a:latin typeface="Garamond" pitchFamily="18" charset="0"/>
              </a:rPr>
              <a:t>У каждого народа есть достойные представители, которыми по праву гордятся и называют славой нации. И вовсе не обязательно, чтобы они представляли элиту и были образцово образованы. Талант имеет природную, а не социальную основу, поэтому нередко проявляется неожиданно, спонтанно, зачастую нарушая каноны, и, видимо, потому не всегда бывает по достоинству оценен, или даже воспринят окружающими. Обладателей природным даром, в чем бы он ни проявился – будь то наука, искусство, литература, изобретательство, военное дело или еще что-либо иное – называют </a:t>
            </a:r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самородками</a:t>
            </a:r>
            <a:r>
              <a:rPr lang="ru-RU" b="1" dirty="0" smtClean="0">
                <a:latin typeface="Garamond" pitchFamily="18" charset="0"/>
              </a:rPr>
              <a:t>.</a:t>
            </a:r>
            <a:r>
              <a:rPr lang="ru-RU" dirty="0" smtClean="0">
                <a:latin typeface="Garamond" pitchFamily="18" charset="0"/>
              </a:rPr>
              <a:t> Таковыми они на деле и являются, потрясая в теле однородной массы масштабом и блеском граней.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960440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279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40767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340768"/>
            <a:ext cx="38884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aramond" pitchFamily="18" charset="0"/>
              </a:rPr>
              <a:t>В своих работах – будь то палки, чаши, надгробия – Едзиев всегда близок к народу, к его творчеству. Он не только знал и любил, но и изучал народное творчество, сохранял и развивал его традиции, оберегал их чистоту. Мотивы народного искусства всегда оказывали большое воздействие на творчество Едзиева, и, в свою очередь, его творчество стало нерасторжимой частью искусства народа.  </a:t>
            </a:r>
          </a:p>
          <a:p>
            <a:pPr algn="ctr"/>
            <a:r>
              <a:rPr lang="ru-RU" dirty="0" smtClean="0">
                <a:latin typeface="Garamond" pitchFamily="18" charset="0"/>
              </a:rPr>
              <a:t> </a:t>
            </a:r>
            <a:endParaRPr lang="ru-RU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33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>
                <a:latin typeface="Garamond" pitchFamily="18" charset="0"/>
              </a:rPr>
              <a:t>В последние годы жизни </a:t>
            </a:r>
            <a:r>
              <a:rPr lang="ru-RU" dirty="0" err="1" smtClean="0">
                <a:latin typeface="Garamond" pitchFamily="18" charset="0"/>
              </a:rPr>
              <a:t>Сосланбек</a:t>
            </a:r>
            <a:r>
              <a:rPr lang="ru-RU" dirty="0" smtClean="0">
                <a:latin typeface="Garamond" pitchFamily="18" charset="0"/>
              </a:rPr>
              <a:t> Едзиев больше занимался резьбой по дереву – вырезал трости, чаши, кубки. Разнообразные по форме и сюжетам трости мастера носят ярко выраженный декоративный характер. Это своеобразная скульптура, особый чрезвычайно редкий жанр пластики. В резных палках художник никогда не ограничивался передачей чисто орнаментального рисунка. Здесь неизменно присутствует какой-нибудь сюжет, фигуры людей, животных, резная надпись, часто в завуалированной форме раскрывающая суть изображенной сцены.</a:t>
            </a:r>
            <a:endParaRPr lang="ru-RU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9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543300" cy="5217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69269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Garamond" pitchFamily="18" charset="0"/>
              </a:rPr>
              <a:t>Автор замечательных скульптурных работ, Едзиев всегда работал в традициях народного искусства. В своих работах — будь то палки, чаши, надгробия — Едзиев всегда близок к народу, к его творчеству. Он не только знал и любил, но и изучал народное творчество, сохранял и развивал его традиции, оберегал их чистоту. Мотивы народного искусства всегда оказывали большое воздействие на творчество Едзиева, и, в свою очередь, его творчество стало нерасторжимой частью искусства народа.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47251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Garamond" pitchFamily="18" charset="0"/>
              </a:rPr>
              <a:t>В связи с пятидесятилетием творческой деятельности </a:t>
            </a:r>
            <a:r>
              <a:rPr lang="ru-RU" dirty="0" err="1" smtClean="0">
                <a:latin typeface="Garamond" pitchFamily="18" charset="0"/>
              </a:rPr>
              <a:t>Сосланбеку</a:t>
            </a:r>
            <a:r>
              <a:rPr lang="ru-RU" dirty="0" smtClean="0">
                <a:latin typeface="Garamond" pitchFamily="18" charset="0"/>
              </a:rPr>
              <a:t> Едзиеву присвоили звание заслуженного деятеля искусств Северо-Осетинского АССР.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6093296"/>
            <a:ext cx="2825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Автор - </a:t>
            </a:r>
            <a:r>
              <a:rPr lang="ru-RU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Сосланбек</a:t>
            </a:r>
            <a:r>
              <a:rPr lang="ru-RU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Едзиев. </a:t>
            </a:r>
            <a:endParaRPr lang="ru-RU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20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dzievmuseum.ru/wp-content/uploads/2016/03/edziev_derevo000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8621" r="8621"/>
          <a:stretch>
            <a:fillRect/>
          </a:stretch>
        </p:blipFill>
        <p:spPr bwMode="auto">
          <a:xfrm>
            <a:off x="683568" y="332656"/>
            <a:ext cx="3456384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edzievmuseum.ru/wp-content/uploads/2016/03/edziev_derevo0002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3744416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dzievmuseum.ru/wp-content/uploads/2016/03/edziev_derevo0003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200800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83568" y="4612487"/>
            <a:ext cx="77048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Разнообразные по форме и сюжетам трости мастера носят ярко выраженный декоративный характер. Это своеобразная скульптура, особый чрезвычайно редкий жанр пластики. В резных палках художник никогда не ограничивался передачей чисто орнаментального рисунка. Здесь неизменно присутствует какой-нибудь сюжет, фигуры людей, животных, резная надпись, часто в завуалированной форме раскрывающая суть изображенной сцены.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dzievmuseum.ru/wp-content/uploads/2016/03/edziev_derevo0004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5"/>
            <a:ext cx="3042221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edzievmuseum.ru/wp-content/uploads/2016/03/edziev_derevo0006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5"/>
            <a:ext cx="4266357" cy="6048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dzievmuseum.ru/wp-content/uploads/2016/03/edziev_derevo0005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978325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edzievmuseum.ru/wp-content/uploads/2016/03/edziev_derevo0008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7" y="476672"/>
            <a:ext cx="3888432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dzievmuseum.ru/wp-content/uploads/2016/03/edziev_derevo0007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834309" cy="5676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788024" y="1124744"/>
            <a:ext cx="4104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aramond" pitchFamily="18" charset="0"/>
              </a:rPr>
              <a:t>В последние годы жизни </a:t>
            </a:r>
            <a:r>
              <a:rPr lang="ru-RU" dirty="0" err="1" smtClean="0">
                <a:latin typeface="Garamond" pitchFamily="18" charset="0"/>
              </a:rPr>
              <a:t>Сосланбек</a:t>
            </a:r>
            <a:r>
              <a:rPr lang="ru-RU" dirty="0" smtClean="0">
                <a:latin typeface="Garamond" pitchFamily="18" charset="0"/>
              </a:rPr>
              <a:t> Едзиев больше занимался резьбой по дереву – вырезал трости, чаши, кубки. Разнообразные по форме и сюжетам трости мастера носят ярко выраженный декоративный характер. Это своеобразная скульптура, особый чрезвычайно редкий жанр пластики. В резных палках художник никогда не ограничивался передачей чисто орнаментального рисунка. Здесь неизменно присутствует какой-нибудь сюжет, фигуры людей, животных, резная надпись, часто в завуалированной форме раскрывающая суть изображенной сцены.</a:t>
            </a:r>
            <a:endParaRPr lang="ru-RU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1"/>
            <a:ext cx="8640960" cy="136815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Cambria" pitchFamily="18" charset="0"/>
              </a:rPr>
              <a:t>Творчество </a:t>
            </a:r>
            <a:r>
              <a:rPr lang="ru-RU" sz="2000" dirty="0" err="1" smtClean="0">
                <a:latin typeface="Cambria" pitchFamily="18" charset="0"/>
              </a:rPr>
              <a:t>Сосланбека</a:t>
            </a:r>
            <a:r>
              <a:rPr lang="ru-RU" sz="2000" dirty="0" smtClean="0">
                <a:latin typeface="Cambria" pitchFamily="18" charset="0"/>
              </a:rPr>
              <a:t> Едзиева повлияло и на современных осетинских художников. Даже такие известные и самобытные из них как </a:t>
            </a:r>
            <a:r>
              <a:rPr lang="ru-RU" sz="2000" dirty="0" err="1" smtClean="0">
                <a:latin typeface="Cambria" pitchFamily="18" charset="0"/>
              </a:rPr>
              <a:t>Хсар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 err="1" smtClean="0">
                <a:latin typeface="Cambria" pitchFamily="18" charset="0"/>
              </a:rPr>
              <a:t>Гассиев</a:t>
            </a:r>
            <a:r>
              <a:rPr lang="ru-RU" sz="2000" dirty="0" smtClean="0">
                <a:latin typeface="Cambria" pitchFamily="18" charset="0"/>
              </a:rPr>
              <a:t> и Юрий </a:t>
            </a:r>
            <a:r>
              <a:rPr lang="ru-RU" sz="2000" dirty="0" err="1" smtClean="0">
                <a:latin typeface="Cambria" pitchFamily="18" charset="0"/>
              </a:rPr>
              <a:t>Абисалов</a:t>
            </a:r>
            <a:r>
              <a:rPr lang="ru-RU" sz="2000" dirty="0" smtClean="0">
                <a:latin typeface="Cambria" pitchFamily="18" charset="0"/>
              </a:rPr>
              <a:t> «имеют в уме» старого самобытного мастера.</a:t>
            </a:r>
            <a:endParaRPr lang="ru-RU" sz="2000" dirty="0">
              <a:latin typeface="Cambria" pitchFamily="18" charset="0"/>
            </a:endParaRPr>
          </a:p>
        </p:txBody>
      </p:sp>
      <p:pic>
        <p:nvPicPr>
          <p:cNvPr id="4" name="Рисунок 3" descr="http://sputnik-ossetia.ru/images/44/30/44304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464496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artgallery.darial-online.ru/abisalov/3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680520" cy="3364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4653136"/>
            <a:ext cx="1552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ambria" pitchFamily="18" charset="0"/>
              </a:rPr>
              <a:t>Хсар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Гассиев</a:t>
            </a:r>
            <a:r>
              <a:rPr lang="ru-RU" dirty="0" smtClean="0">
                <a:latin typeface="Cambria" pitchFamily="18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48264" y="2780928"/>
            <a:ext cx="189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Юрий </a:t>
            </a:r>
            <a:r>
              <a:rPr lang="ru-RU" dirty="0" err="1" smtClean="0">
                <a:latin typeface="Cambria" pitchFamily="18" charset="0"/>
              </a:rPr>
              <a:t>Абисалов</a:t>
            </a:r>
            <a:r>
              <a:rPr lang="ru-RU" dirty="0" smtClean="0">
                <a:latin typeface="Cambria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content-fra3-1.xx.fbcdn.net/hphotos-xaf1/v/t1.0-9/429670_328346157205981_183207034_n.jpg?oh=6ad0ef50236558e343032341f955a0ef&amp;oe=57B34437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184576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artgallery.darial-online.ru/abisalov/07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4283968" cy="3371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4869160"/>
            <a:ext cx="1552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ambria" pitchFamily="18" charset="0"/>
              </a:rPr>
              <a:t>Хсар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Гассиев</a:t>
            </a:r>
            <a:r>
              <a:rPr lang="ru-RU" dirty="0" smtClean="0">
                <a:latin typeface="Cambria" pitchFamily="18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2708920"/>
            <a:ext cx="189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Юрий </a:t>
            </a:r>
            <a:r>
              <a:rPr lang="ru-RU" dirty="0" err="1" smtClean="0">
                <a:latin typeface="Cambria" pitchFamily="18" charset="0"/>
              </a:rPr>
              <a:t>Абисалов</a:t>
            </a:r>
            <a:r>
              <a:rPr lang="ru-RU" dirty="0" smtClean="0">
                <a:latin typeface="Cambria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9015" y="764704"/>
            <a:ext cx="49685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aramond" pitchFamily="18" charset="0"/>
              </a:rPr>
              <a:t>Трудно сказать, насколько был образован </a:t>
            </a:r>
            <a:r>
              <a:rPr lang="ru-RU" dirty="0" err="1" smtClean="0">
                <a:latin typeface="Garamond" pitchFamily="18" charset="0"/>
              </a:rPr>
              <a:t>Сосланбек</a:t>
            </a:r>
            <a:r>
              <a:rPr lang="ru-RU" dirty="0" smtClean="0">
                <a:latin typeface="Garamond" pitchFamily="18" charset="0"/>
              </a:rPr>
              <a:t>  Едзиев, но очевидно, что он, как натура творческая, был любопытен, стремился к знаниям, ко многому восприимчив. По крайней мере, он был хорошо знаком с фресками  </a:t>
            </a:r>
            <a:r>
              <a:rPr lang="ru-RU" dirty="0" err="1" smtClean="0">
                <a:latin typeface="Garamond" pitchFamily="18" charset="0"/>
              </a:rPr>
              <a:t>Нузальской</a:t>
            </a:r>
            <a:r>
              <a:rPr lang="ru-RU" dirty="0" smtClean="0">
                <a:latin typeface="Garamond" pitchFamily="18" charset="0"/>
              </a:rPr>
              <a:t>  церкви, росписями и иконами  </a:t>
            </a:r>
            <a:r>
              <a:rPr lang="ru-RU" dirty="0" err="1" smtClean="0">
                <a:latin typeface="Garamond" pitchFamily="18" charset="0"/>
              </a:rPr>
              <a:t>Алагирского</a:t>
            </a:r>
            <a:r>
              <a:rPr lang="ru-RU" dirty="0" smtClean="0">
                <a:latin typeface="Garamond" pitchFamily="18" charset="0"/>
              </a:rPr>
              <a:t>  собора, творчеством  </a:t>
            </a:r>
            <a:r>
              <a:rPr lang="ru-RU" dirty="0" err="1" smtClean="0">
                <a:latin typeface="Garamond" pitchFamily="18" charset="0"/>
              </a:rPr>
              <a:t>Коста</a:t>
            </a:r>
            <a:r>
              <a:rPr lang="ru-RU" dirty="0" smtClean="0">
                <a:latin typeface="Garamond" pitchFamily="18" charset="0"/>
              </a:rPr>
              <a:t>  Хетагурова и  </a:t>
            </a:r>
            <a:r>
              <a:rPr lang="ru-RU" dirty="0" err="1" smtClean="0">
                <a:latin typeface="Garamond" pitchFamily="18" charset="0"/>
              </a:rPr>
              <a:t>Махарбека</a:t>
            </a:r>
            <a:r>
              <a:rPr lang="ru-RU" dirty="0" smtClean="0">
                <a:latin typeface="Garamond" pitchFamily="18" charset="0"/>
              </a:rPr>
              <a:t>  Туганова. Воспитывался он на народных сказаниях, религиозных традициях. Отсюда в его творчестве одной из основных фигур является </a:t>
            </a:r>
            <a:r>
              <a:rPr lang="ru-RU" dirty="0" err="1" smtClean="0">
                <a:latin typeface="Garamond" pitchFamily="18" charset="0"/>
              </a:rPr>
              <a:t>Уастырджы</a:t>
            </a:r>
            <a:r>
              <a:rPr lang="ru-RU" dirty="0" smtClean="0">
                <a:latin typeface="Garamond" pitchFamily="18" charset="0"/>
              </a:rPr>
              <a:t>. По словам той же Е.Н. </a:t>
            </a:r>
            <a:r>
              <a:rPr lang="ru-RU" dirty="0" err="1" smtClean="0">
                <a:latin typeface="Garamond" pitchFamily="18" charset="0"/>
              </a:rPr>
              <a:t>Студенецкой</a:t>
            </a:r>
            <a:r>
              <a:rPr lang="ru-RU" dirty="0" smtClean="0">
                <a:latin typeface="Garamond" pitchFamily="18" charset="0"/>
              </a:rPr>
              <a:t>, в день знакомства с Едзиевым она видела у него книгу Вильгельма </a:t>
            </a:r>
            <a:r>
              <a:rPr lang="ru-RU" dirty="0" err="1" smtClean="0">
                <a:latin typeface="Garamond" pitchFamily="18" charset="0"/>
              </a:rPr>
              <a:t>Вегнера</a:t>
            </a:r>
            <a:r>
              <a:rPr lang="ru-RU" dirty="0" smtClean="0">
                <a:latin typeface="Garamond" pitchFamily="18" charset="0"/>
              </a:rPr>
              <a:t>  «Эллада.  Очерки и картины Древней Греции», 1900 года издания. Этот факт подтверждается также тем, что есть у него выполненный в дереве сюжет «Тесей и Минотавр», который иначе как взятым из указанной книги появиться не мог.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523743" cy="3922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08104" y="5589240"/>
            <a:ext cx="3325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Дом ,где родился Сослан Едзиев</a:t>
            </a:r>
            <a:endParaRPr lang="ru-RU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8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content-fra3-1.xx.fbcdn.net/hphotos-xap1/v/t1.0-9/75366_499206763453252_463135552_n.jpg?oh=fe0a85764b224ebd4699137d445a0fee&amp;oe=57B56468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184575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img0.liveinternet.ru/images/attach/c/0/34/245/34245544_YUriy_Abisalov_Pryaha_199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96952"/>
            <a:ext cx="3312368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5085184"/>
            <a:ext cx="1552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ambria" pitchFamily="18" charset="0"/>
              </a:rPr>
              <a:t>Хсар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Гассиев</a:t>
            </a:r>
            <a:r>
              <a:rPr lang="ru-RU" dirty="0" smtClean="0">
                <a:latin typeface="Cambria" pitchFamily="18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2492896"/>
            <a:ext cx="189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Юрий </a:t>
            </a:r>
            <a:r>
              <a:rPr lang="ru-RU" dirty="0" err="1" smtClean="0">
                <a:latin typeface="Cambria" pitchFamily="18" charset="0"/>
              </a:rPr>
              <a:t>Абисалов</a:t>
            </a:r>
            <a:r>
              <a:rPr lang="ru-RU" dirty="0" smtClean="0">
                <a:latin typeface="Cambria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0.liveinternet.ru/images/attach/c/10/109/392/109392566_107328495_Niko_Kherkeladze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1295"/>
            <a:ext cx="4913630" cy="6468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876256" y="6165304"/>
            <a:ext cx="189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Юрий </a:t>
            </a:r>
            <a:r>
              <a:rPr lang="ru-RU" dirty="0" err="1" smtClean="0">
                <a:latin typeface="Cambria" pitchFamily="18" charset="0"/>
              </a:rPr>
              <a:t>Абисалов</a:t>
            </a:r>
            <a:r>
              <a:rPr lang="ru-RU" dirty="0" smtClean="0">
                <a:latin typeface="Cambria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gorets-media.ru/uploads/images/vestisgor/2015/July/.thumbs/ccd44b524dac901074c4bae7f4ca4c31_1079_605_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08912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732240" y="5661248"/>
            <a:ext cx="189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Юрий </a:t>
            </a:r>
            <a:r>
              <a:rPr lang="ru-RU" dirty="0" err="1" smtClean="0">
                <a:latin typeface="Cambria" pitchFamily="18" charset="0"/>
              </a:rPr>
              <a:t>Абисалов</a:t>
            </a:r>
            <a:r>
              <a:rPr lang="ru-RU" dirty="0" smtClean="0">
                <a:latin typeface="Cambria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rtgallery.darial-online.ru/abisalov/03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08912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804248" y="6237312"/>
            <a:ext cx="189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Юрий </a:t>
            </a:r>
            <a:r>
              <a:rPr lang="ru-RU" dirty="0" err="1" smtClean="0">
                <a:latin typeface="Cambria" pitchFamily="18" charset="0"/>
              </a:rPr>
              <a:t>Абисалов</a:t>
            </a:r>
            <a:r>
              <a:rPr lang="ru-RU" dirty="0" smtClean="0">
                <a:latin typeface="Cambria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14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988840"/>
            <a:ext cx="5266928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Garamond" pitchFamily="18" charset="0"/>
              </a:rPr>
              <a:t>Презентацию  подготовила </a:t>
            </a:r>
          </a:p>
          <a:p>
            <a:r>
              <a:rPr lang="ru-RU" sz="2800" dirty="0" smtClean="0">
                <a:latin typeface="Garamond" pitchFamily="18" charset="0"/>
              </a:rPr>
              <a:t>   учитель  ИЗО  , МХК</a:t>
            </a:r>
          </a:p>
          <a:p>
            <a:r>
              <a:rPr lang="ru-RU" sz="2800" dirty="0" smtClean="0">
                <a:latin typeface="Garamond" pitchFamily="18" charset="0"/>
              </a:rPr>
              <a:t>    МБОУ  СОШ № 50 </a:t>
            </a:r>
          </a:p>
          <a:p>
            <a:r>
              <a:rPr lang="ru-RU" sz="2800" dirty="0" smtClean="0">
                <a:latin typeface="Garamond" pitchFamily="18" charset="0"/>
              </a:rPr>
              <a:t>        г.  Владикавказ </a:t>
            </a:r>
          </a:p>
          <a:p>
            <a:r>
              <a:rPr lang="ru-RU" sz="2800" dirty="0" smtClean="0">
                <a:latin typeface="Garamond" pitchFamily="18" charset="0"/>
              </a:rPr>
              <a:t>         </a:t>
            </a:r>
            <a:r>
              <a:rPr lang="ru-RU" sz="2800" dirty="0" err="1" smtClean="0">
                <a:latin typeface="Garamond" pitchFamily="18" charset="0"/>
              </a:rPr>
              <a:t>Зокоева</a:t>
            </a:r>
            <a:r>
              <a:rPr lang="ru-RU" sz="2800" dirty="0" smtClean="0">
                <a:latin typeface="Garamond" pitchFamily="18" charset="0"/>
              </a:rPr>
              <a:t>  М.Р.</a:t>
            </a:r>
            <a:endParaRPr lang="ru-RU" sz="2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5256584" cy="576064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err="1">
                <a:latin typeface="Garamond" pitchFamily="18" charset="0"/>
              </a:rPr>
              <a:t>Сосланбек</a:t>
            </a:r>
            <a:r>
              <a:rPr lang="ru-RU" dirty="0">
                <a:latin typeface="Garamond" pitchFamily="18" charset="0"/>
              </a:rPr>
              <a:t> Едзиев – сын горца-осетина. Родился он в горном селе Ход в 1865 году, отец его был каменщиком. Вокруг села было множество камней. Люди часто обращались к отцу с просьбой вырубить что-нибудь из камня. </a:t>
            </a:r>
          </a:p>
          <a:p>
            <a:pPr algn="ctr"/>
            <a:r>
              <a:rPr lang="ru-RU" dirty="0">
                <a:latin typeface="Garamond" pitchFamily="18" charset="0"/>
              </a:rPr>
              <a:t> </a:t>
            </a:r>
          </a:p>
          <a:p>
            <a:pPr algn="ctr"/>
            <a:r>
              <a:rPr lang="ru-RU" dirty="0">
                <a:latin typeface="Garamond" pitchFamily="18" charset="0"/>
              </a:rPr>
              <a:t>Ребенком </a:t>
            </a:r>
            <a:r>
              <a:rPr lang="ru-RU" dirty="0" err="1">
                <a:latin typeface="Garamond" pitchFamily="18" charset="0"/>
              </a:rPr>
              <a:t>Сосланбек</a:t>
            </a:r>
            <a:r>
              <a:rPr lang="ru-RU" dirty="0">
                <a:latin typeface="Garamond" pitchFamily="18" charset="0"/>
              </a:rPr>
              <a:t> обучался в школе писать свое имя и фамилию, юношей уехал в Садон. Здесь он довольно долго работал каменщиком и штукатуром. В свободное от работы время выполнял заказы </a:t>
            </a:r>
            <a:r>
              <a:rPr lang="ru-RU" dirty="0" smtClean="0">
                <a:latin typeface="Garamond" pitchFamily="18" charset="0"/>
              </a:rPr>
              <a:t>сельчан: </a:t>
            </a:r>
            <a:r>
              <a:rPr lang="ru-RU" dirty="0">
                <a:latin typeface="Garamond" pitchFamily="18" charset="0"/>
              </a:rPr>
              <a:t>надгробные стелы. Осетины, как правило, просили запечатлеть на надгробиях мужчин в боевых доспехах, а женщины в окружении бытовых вещей. Эту новую для себя работу </a:t>
            </a:r>
            <a:r>
              <a:rPr lang="ru-RU" dirty="0" err="1">
                <a:latin typeface="Garamond" pitchFamily="18" charset="0"/>
              </a:rPr>
              <a:t>Сосланбек</a:t>
            </a:r>
            <a:r>
              <a:rPr lang="ru-RU" dirty="0">
                <a:latin typeface="Garamond" pitchFamily="18" charset="0"/>
              </a:rPr>
              <a:t> и стал осваивать.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8" r="51934"/>
          <a:stretch/>
        </p:blipFill>
        <p:spPr bwMode="auto">
          <a:xfrm>
            <a:off x="5652120" y="332656"/>
            <a:ext cx="2946400" cy="6165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04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4147" y="397464"/>
            <a:ext cx="4330824" cy="646053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>
                <a:latin typeface="Garamond" pitchFamily="18" charset="0"/>
              </a:rPr>
              <a:t>. Едзиев – автор множества скульптурных работ, серии надгробных памятников, резчик по дереву, создатель множества оригинальных предметов быта. Значительная часть его наследия – это мемориальная пластика. Его обоснованно считают реформатором жанра: он был одним из первых художников, заменивших традиционный каменный обелиск (</a:t>
            </a:r>
            <a:r>
              <a:rPr lang="ru-RU" dirty="0" err="1">
                <a:latin typeface="Garamond" pitchFamily="18" charset="0"/>
              </a:rPr>
              <a:t>цырт</a:t>
            </a:r>
            <a:r>
              <a:rPr lang="ru-RU" dirty="0">
                <a:latin typeface="Garamond" pitchFamily="18" charset="0"/>
              </a:rPr>
              <a:t>) на надгробие. Надгробия Едзиева портретны. Его персонажи сугубо индивидуальны, наделены особой внутренней значимостью и цельностью. Статичность, внутренняя наполненность образа в творчестве Едзиева столь последовательны, что могут считаться особенностью его художественного мышления. Скульптура Едзиева – безусловно, уникальное явление.</a:t>
            </a:r>
          </a:p>
          <a:p>
            <a:pPr algn="ctr"/>
            <a:endParaRPr lang="ru-RU" dirty="0">
              <a:latin typeface="Garamond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82905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755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293096"/>
            <a:ext cx="8892480" cy="1296144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Garamond" pitchFamily="18" charset="0"/>
              </a:rPr>
              <a:t>К работе с камнем  </a:t>
            </a:r>
            <a:r>
              <a:rPr lang="ru-RU" sz="1800" dirty="0" err="1" smtClean="0">
                <a:latin typeface="Garamond" pitchFamily="18" charset="0"/>
              </a:rPr>
              <a:t>Сосланбека</a:t>
            </a:r>
            <a:r>
              <a:rPr lang="ru-RU" sz="1800" dirty="0" smtClean="0">
                <a:latin typeface="Garamond" pitchFamily="18" charset="0"/>
              </a:rPr>
              <a:t>   приобщил отец, который строил дома. Но очень скоро сын пошел дальше – к навыкам родителя прибавился дар видения в природной форме образ, что создало своеобразный синтез архитектуры и скульптуры в виде склепов (</a:t>
            </a:r>
            <a:r>
              <a:rPr lang="ru-RU" sz="1800" dirty="0" err="1" smtClean="0">
                <a:latin typeface="Garamond" pitchFamily="18" charset="0"/>
              </a:rPr>
              <a:t>заппадз</a:t>
            </a:r>
            <a:r>
              <a:rPr lang="ru-RU" sz="1800" dirty="0" smtClean="0">
                <a:latin typeface="Garamond" pitchFamily="18" charset="0"/>
              </a:rPr>
              <a:t> ), погребений ( </a:t>
            </a:r>
            <a:r>
              <a:rPr lang="ru-RU" sz="1800" dirty="0" err="1" smtClean="0">
                <a:latin typeface="Garamond" pitchFamily="18" charset="0"/>
              </a:rPr>
              <a:t>цырт</a:t>
            </a:r>
            <a:r>
              <a:rPr lang="ru-RU" sz="1800" dirty="0" smtClean="0">
                <a:latin typeface="Garamond" pitchFamily="18" charset="0"/>
              </a:rPr>
              <a:t>). Больше всего работ сохранилось в селах Ход и  </a:t>
            </a:r>
            <a:r>
              <a:rPr lang="ru-RU" sz="1800" dirty="0" err="1" smtClean="0">
                <a:latin typeface="Garamond" pitchFamily="18" charset="0"/>
              </a:rPr>
              <a:t>Синдзикау</a:t>
            </a:r>
            <a:r>
              <a:rPr lang="ru-RU" sz="1800" dirty="0" smtClean="0">
                <a:latin typeface="Garamond" pitchFamily="18" charset="0"/>
              </a:rPr>
              <a:t>, где жил мастер, но его памятники встречаются в Дигоре, Кора,   </a:t>
            </a:r>
            <a:r>
              <a:rPr lang="ru-RU" sz="1800" dirty="0" err="1" smtClean="0">
                <a:latin typeface="Garamond" pitchFamily="18" charset="0"/>
              </a:rPr>
              <a:t>Урсдоне</a:t>
            </a:r>
            <a:r>
              <a:rPr lang="ru-RU" sz="1800" dirty="0" smtClean="0">
                <a:latin typeface="Garamond" pitchFamily="18" charset="0"/>
              </a:rPr>
              <a:t> ,  Ардоне.</a:t>
            </a:r>
            <a:endParaRPr lang="ru-RU" sz="1800" dirty="0">
              <a:latin typeface="Garamond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038"/>
          <a:stretch>
            <a:fillRect/>
          </a:stretch>
        </p:blipFill>
        <p:spPr bwMode="auto">
          <a:xfrm>
            <a:off x="1691680" y="188640"/>
            <a:ext cx="5688632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008" y="593467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aramond" pitchFamily="18" charset="0"/>
              </a:rPr>
              <a:t>Помимо этого известен как автор уникального проекта двухэтажного каменного дома и его строитель. Мог мастерски обтесывать камни, и танцевать, и играть на осетинской гармошке.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5" name="Рисунок 4" descr="_MG_3321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160240" cy="2592288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_MG_3333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16832"/>
            <a:ext cx="2073012" cy="2361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672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352928" cy="4525963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Garamond" pitchFamily="18" charset="0"/>
              </a:rPr>
              <a:t>Свои самородки были и есть и у нашего народа. Среди них, конечно же, многие поколения сказителей и интерпретаторов, донесших и сохранивших для человечества великий </a:t>
            </a:r>
            <a:r>
              <a:rPr lang="ru-RU" sz="2000" dirty="0" err="1" smtClean="0">
                <a:latin typeface="Garamond" pitchFamily="18" charset="0"/>
              </a:rPr>
              <a:t>нартовский</a:t>
            </a:r>
            <a:r>
              <a:rPr lang="ru-RU" sz="2000" dirty="0" smtClean="0">
                <a:latin typeface="Garamond" pitchFamily="18" charset="0"/>
              </a:rPr>
              <a:t> эпос… Истинным самородком  был  и  Едзиев. </a:t>
            </a:r>
            <a:r>
              <a:rPr lang="ru-RU" sz="2000" b="1" dirty="0" smtClean="0">
                <a:latin typeface="Garamond" pitchFamily="18" charset="0"/>
              </a:rPr>
              <a:t>Его называют  художником-примитивистом, талантливым скульптором-самоучкой, искусство которого было близко народу. </a:t>
            </a:r>
            <a:r>
              <a:rPr lang="ru-RU" sz="2000" dirty="0" smtClean="0">
                <a:latin typeface="Garamond" pitchFamily="18" charset="0"/>
              </a:rPr>
              <a:t>Но это во многом однобокая и поверхностная оценка данной личности. В этом легко убедиться, прочитав недавно увидевшее свет исследование «</a:t>
            </a:r>
            <a:r>
              <a:rPr lang="ru-RU" sz="2000" dirty="0" err="1" smtClean="0">
                <a:latin typeface="Garamond" pitchFamily="18" charset="0"/>
              </a:rPr>
              <a:t>Сосланбек</a:t>
            </a:r>
            <a:r>
              <a:rPr lang="ru-RU" sz="2000" dirty="0" smtClean="0">
                <a:latin typeface="Garamond" pitchFamily="18" charset="0"/>
              </a:rPr>
              <a:t> </a:t>
            </a:r>
            <a:r>
              <a:rPr lang="ru-RU" sz="2000" dirty="0" err="1" smtClean="0">
                <a:latin typeface="Garamond" pitchFamily="18" charset="0"/>
              </a:rPr>
              <a:t>Едзиты</a:t>
            </a:r>
            <a:r>
              <a:rPr lang="ru-RU" sz="2000" dirty="0" smtClean="0">
                <a:latin typeface="Garamond" pitchFamily="18" charset="0"/>
              </a:rPr>
              <a:t>», авторами которого являются супруги Кромвель </a:t>
            </a:r>
            <a:r>
              <a:rPr lang="ru-RU" sz="2000" dirty="0" err="1" smtClean="0">
                <a:latin typeface="Garamond" pitchFamily="18" charset="0"/>
              </a:rPr>
              <a:t>Биазарти</a:t>
            </a:r>
            <a:r>
              <a:rPr lang="ru-RU" sz="2000" dirty="0" smtClean="0">
                <a:latin typeface="Garamond" pitchFamily="18" charset="0"/>
              </a:rPr>
              <a:t> и Людмила </a:t>
            </a:r>
            <a:r>
              <a:rPr lang="ru-RU" sz="2000" dirty="0" err="1" smtClean="0">
                <a:latin typeface="Garamond" pitchFamily="18" charset="0"/>
              </a:rPr>
              <a:t>Бязрова</a:t>
            </a:r>
            <a:r>
              <a:rPr lang="ru-RU" sz="2000" dirty="0" smtClean="0">
                <a:latin typeface="Garamond" pitchFamily="18" charset="0"/>
              </a:rPr>
              <a:t>..</a:t>
            </a:r>
            <a:endParaRPr lang="ru-RU" sz="2000" dirty="0">
              <a:latin typeface="Garamond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29000"/>
            <a:ext cx="242887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8202" y="3697773"/>
            <a:ext cx="5616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aramond" pitchFamily="18" charset="0"/>
              </a:rPr>
              <a:t>Они считают героя своей книги предтечей современной национальной скульптуры осетин во всех ее формах: мемориальной, станковой, монументальной, декоративной. Собственно, об этом говорит каждая страница красочного, увлекательного и содержательного издания.</a:t>
            </a:r>
            <a:endParaRPr lang="ru-RU" sz="20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4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71500"/>
            <a:ext cx="382905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340768"/>
            <a:ext cx="38164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aramond" pitchFamily="18" charset="0"/>
              </a:rPr>
              <a:t>Автор замечательных скульптурных работ, Едзиев всегда работал в фольклорных традициях. Он знал и любил народное творчество, сохранял и развивал традиции, оберегал их чистоту. Мотивы народного творчества всегда оказывали большое воздействие на искусство Едзиева. В свою очередь, его работы стали неотъемлемой частью искусства народа.</a:t>
            </a:r>
            <a:endParaRPr lang="ru-RU" sz="20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5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82905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32040" y="836712"/>
            <a:ext cx="3600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aramond" pitchFamily="18" charset="0"/>
              </a:rPr>
              <a:t>Едзиев связывает свою деятельность творца с традициями народного искусства, с тем, что оставили в наследство прошлые века, ибо своим здоровым крестьянским умом понимает, что ничто не возникает на пустом месте и без изучения прошлого создать ничего нельзя. В народном осетинском искусстве, в его необозримых просторах и бездонных глубинах и следует искать истоки творчества </a:t>
            </a:r>
            <a:r>
              <a:rPr lang="ru-RU" sz="2000" dirty="0" err="1" smtClean="0">
                <a:latin typeface="Garamond" pitchFamily="18" charset="0"/>
              </a:rPr>
              <a:t>Сосланбека</a:t>
            </a:r>
            <a:r>
              <a:rPr lang="ru-RU" sz="2000" dirty="0" smtClean="0">
                <a:latin typeface="Garamond" pitchFamily="18" charset="0"/>
              </a:rPr>
              <a:t> Едзиева. </a:t>
            </a:r>
          </a:p>
          <a:p>
            <a:pPr algn="ctr"/>
            <a:r>
              <a:rPr lang="ru-RU" sz="2000" dirty="0" smtClean="0">
                <a:latin typeface="Garamond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24263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1926</Words>
  <Application>Microsoft Office PowerPoint</Application>
  <PresentationFormat>Экран (4:3)</PresentationFormat>
  <Paragraphs>55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67</cp:revision>
  <dcterms:created xsi:type="dcterms:W3CDTF">2016-02-18T08:03:08Z</dcterms:created>
  <dcterms:modified xsi:type="dcterms:W3CDTF">2017-12-04T08:03:07Z</dcterms:modified>
</cp:coreProperties>
</file>