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55A1F7-6447-4D1D-9A2B-A2D95ECF91C4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8C41E3-98B0-4204-909C-DD3AC69EDB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631776"/>
            <a:ext cx="471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ПАГАНИНИ ТИПОГРАФИКИ.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6988" y="1700808"/>
            <a:ext cx="5339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ДЭВИД КАРСОН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1433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Презентация  подготовлена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учителем  ИЗО</a:t>
            </a:r>
          </a:p>
          <a:p>
            <a:pPr algn="ctr"/>
            <a:r>
              <a:rPr lang="ru-RU" dirty="0" smtClean="0"/>
              <a:t>МБОУ  СОШ № 50</a:t>
            </a:r>
          </a:p>
          <a:p>
            <a:pPr algn="ctr"/>
            <a:r>
              <a:rPr lang="ru-RU" dirty="0" smtClean="0"/>
              <a:t> г. Владикавказ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Зокоевой</a:t>
            </a:r>
            <a:r>
              <a:rPr lang="ru-RU" dirty="0" smtClean="0"/>
              <a:t> М.Р.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44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0482" y="699343"/>
            <a:ext cx="42302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2000 году, через пять лет после ухода из него </a:t>
            </a:r>
            <a:r>
              <a:rPr lang="ru-RU" dirty="0" err="1" smtClean="0"/>
              <a:t>Карсона</a:t>
            </a:r>
            <a:r>
              <a:rPr lang="ru-RU" dirty="0" smtClean="0"/>
              <a:t>, журнал прекратил свое существование. Что касается его арт-директора, то в 1995 году </a:t>
            </a:r>
            <a:r>
              <a:rPr lang="ru-RU" dirty="0" err="1" smtClean="0"/>
              <a:t>Карсон</a:t>
            </a:r>
            <a:r>
              <a:rPr lang="ru-RU" dirty="0" smtClean="0"/>
              <a:t> открыл собственную дизайн-студию «</a:t>
            </a:r>
            <a:r>
              <a:rPr lang="en-US" dirty="0" smtClean="0"/>
              <a:t>David Carson Design» c </a:t>
            </a:r>
            <a:r>
              <a:rPr lang="ru-RU" dirty="0" smtClean="0"/>
              <a:t>офисами в Нью-Йорке и Сан-Диего. Заслуженная слава привела к нему крупнейших корпоративных клиентов, среди которых </a:t>
            </a:r>
            <a:r>
              <a:rPr lang="en-US" dirty="0" smtClean="0"/>
              <a:t>Pepsi, </a:t>
            </a:r>
            <a:r>
              <a:rPr lang="ru-RU" dirty="0" err="1" smtClean="0"/>
              <a:t>Соса</a:t>
            </a:r>
            <a:r>
              <a:rPr lang="ru-RU" dirty="0" smtClean="0"/>
              <a:t>-Со</a:t>
            </a:r>
            <a:r>
              <a:rPr lang="en-US" dirty="0" smtClean="0"/>
              <a:t>l</a:t>
            </a:r>
            <a:r>
              <a:rPr lang="ru-RU" dirty="0" smtClean="0"/>
              <a:t>а, </a:t>
            </a:r>
            <a:r>
              <a:rPr lang="en-US" dirty="0" smtClean="0"/>
              <a:t>Ray Ban, Nike, Microsoft, Budweiser, Giorgio Armani, NBC, American Airlines, Levi Strauss Jeans, British Airways, Kodak, Packard Bell, Sony, Mercedes-Benz, Suzuki, Toyota, Warner Bros., CNN, MTV Global, Fox TV, Nissan, </a:t>
            </a:r>
            <a:r>
              <a:rPr lang="en-US" dirty="0" err="1" smtClean="0"/>
              <a:t>Quiksilver</a:t>
            </a:r>
            <a:r>
              <a:rPr lang="en-US" dirty="0" smtClean="0"/>
              <a:t>, Intel, MGM Studios, Nine Inch Nails, Apple Computers, Citibank, National Bank, Samsung, </a:t>
            </a:r>
            <a:r>
              <a:rPr lang="ru-RU" dirty="0" smtClean="0"/>
              <a:t>А</a:t>
            </a:r>
            <a:r>
              <a:rPr lang="en-US" dirty="0" err="1" smtClean="0"/>
              <a:t>merican</a:t>
            </a:r>
            <a:r>
              <a:rPr lang="en-US" dirty="0" smtClean="0"/>
              <a:t> </a:t>
            </a:r>
            <a:r>
              <a:rPr lang="ru-RU" dirty="0" err="1" smtClean="0"/>
              <a:t>Ехр</a:t>
            </a:r>
            <a:r>
              <a:rPr lang="en-US" dirty="0" err="1" smtClean="0"/>
              <a:t>ress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Xerox.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34" y="116632"/>
            <a:ext cx="23717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235" y="3067099"/>
            <a:ext cx="30480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875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801" y="3800407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Произведения </a:t>
            </a:r>
            <a:r>
              <a:rPr lang="ru-RU" dirty="0" err="1" smtClean="0"/>
              <a:t>Карсона</a:t>
            </a:r>
            <a:r>
              <a:rPr lang="ru-RU" dirty="0" smtClean="0"/>
              <a:t> свидетельствуют о непрерывно возраставшем интересе к нелинейности и многоаспектности художественно-коммуникативных детерминант, к «плодотворному беспорядку», о котором писал Умберто Эко, утверждая, что художник сегодня призван полагаться на «Случай, Неопределенное, Вероятное, Двусмысленное, Поливалентное». Ведь именно продуктивный беспорядок обеспечивает жизнедеятельность современной культуры. Другой выдающийся интеллектуал, Жиль </a:t>
            </a:r>
            <a:r>
              <a:rPr lang="ru-RU" dirty="0" err="1" smtClean="0"/>
              <a:t>Делёза</a:t>
            </a:r>
            <a:r>
              <a:rPr lang="ru-RU" dirty="0" smtClean="0"/>
              <a:t>, призывал художника «создавать синтаксические или пластические средства для великой задачи – повсеместного восстановления первозданных топей, где зарождалась жизнь». И, похоже, Дэвид </a:t>
            </a:r>
            <a:r>
              <a:rPr lang="ru-RU" dirty="0" err="1" smtClean="0"/>
              <a:t>Карсон</a:t>
            </a:r>
            <a:r>
              <a:rPr lang="ru-RU" dirty="0" smtClean="0"/>
              <a:t> откликнулся на этот призыв.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610"/>
            <a:ext cx="27363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813648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Современная эпоха наделила дизайнера-графика функцией редактора массовой информации. Из инертного транслятора-оформителя заданного содержания он превратился в ключевую фигуру в системе информационного общества, стал в ней  агентом массовой культуры.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541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73" y="245871"/>
            <a:ext cx="8552262" cy="4142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653136"/>
            <a:ext cx="9249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условиях клипового постмодернистского сознания </a:t>
            </a:r>
            <a:r>
              <a:rPr lang="ru-RU" dirty="0" err="1" smtClean="0"/>
              <a:t>Карсон</a:t>
            </a:r>
            <a:r>
              <a:rPr lang="ru-RU" dirty="0" smtClean="0"/>
              <a:t> свободно оперирует бесконечным набором прерывностей, различий, порогов, вырезов, разрывов и границ, наслаждаясь безграничной комбинаторикой и возможностями новейших компьютерных технологий. Его творчество становится предельно либеральным «коммуникативным предпринимательством», не регламентированным никакими конвенциями </a:t>
            </a:r>
            <a:r>
              <a:rPr lang="ru-RU" dirty="0" err="1" smtClean="0"/>
              <a:t>смысло</a:t>
            </a:r>
            <a:r>
              <a:rPr lang="ru-RU" dirty="0" smtClean="0"/>
              <a:t>- и формообразования.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6667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240360" cy="2894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Преодоление всевозможных директив и барьеров, язык столкновений, претворение в графическом образе нестандартных аспектов визуальности, использование маргинальных резервов интуиции и абстрактного мышления зрителя – таковы особенности творческого почерка Дэвида </a:t>
            </a:r>
            <a:r>
              <a:rPr lang="ru-RU" dirty="0" err="1" smtClean="0"/>
              <a:t>Карсона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Графический дизайн </a:t>
            </a:r>
            <a:r>
              <a:rPr lang="ru-RU" dirty="0" err="1" smtClean="0"/>
              <a:t>Карсона</a:t>
            </a:r>
            <a:r>
              <a:rPr lang="ru-RU" dirty="0" smtClean="0"/>
              <a:t> стал предельно толерантным по отношению к зрителю. Его ассоциативные образно-смысловые структуры с полным основанием могут быть интерпретированы каждым зрителем по-своему. Любое произведение </a:t>
            </a:r>
            <a:r>
              <a:rPr lang="ru-RU" dirty="0" err="1" smtClean="0"/>
              <a:t>Карсона</a:t>
            </a:r>
            <a:r>
              <a:rPr lang="ru-RU" dirty="0" smtClean="0"/>
              <a:t> – лишь «отправной пункт», с которого начинается зрительское «путешествие», но у каждого – по своему маршруту.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20" y="3298344"/>
            <a:ext cx="3187824" cy="31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18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3282"/>
            <a:ext cx="395595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6672"/>
            <a:ext cx="3888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1995 году вышла книга </a:t>
            </a:r>
            <a:r>
              <a:rPr lang="ru-RU" dirty="0" err="1" smtClean="0"/>
              <a:t>Карсона</a:t>
            </a:r>
            <a:r>
              <a:rPr lang="ru-RU" dirty="0" smtClean="0"/>
              <a:t> «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 smtClean="0"/>
              <a:t>End</a:t>
            </a:r>
            <a:r>
              <a:rPr lang="ru-RU" b="1" dirty="0" smtClean="0"/>
              <a:t> </a:t>
            </a:r>
            <a:r>
              <a:rPr lang="ru-RU" b="1" dirty="0" err="1" smtClean="0"/>
              <a:t>of</a:t>
            </a:r>
            <a:r>
              <a:rPr lang="ru-RU" b="1" dirty="0" smtClean="0"/>
              <a:t> </a:t>
            </a:r>
            <a:r>
              <a:rPr lang="ru-RU" b="1" dirty="0" err="1" smtClean="0"/>
              <a:t>Print</a:t>
            </a:r>
            <a:r>
              <a:rPr lang="ru-RU" dirty="0" smtClean="0"/>
              <a:t>», принесшая ее автору поистине всемирную славу. Она появилась на волне романтической постмодернистской убежденности в необходимости безусловной свободы творчества и инноваций, способных вознести на пьедестал демократические ценности и претворить в жизнь «американскую мечту». Экзистенциальная надежда на фундаментальные перемены, возможные в информационном обществе, и своего рода технократический оптимизм сделали </a:t>
            </a:r>
            <a:r>
              <a:rPr lang="ru-RU" dirty="0" err="1" smtClean="0"/>
              <a:t>Карсона</a:t>
            </a:r>
            <a:r>
              <a:rPr lang="ru-RU" dirty="0" smtClean="0"/>
              <a:t> истинным героем </a:t>
            </a:r>
            <a:r>
              <a:rPr lang="ru-RU" dirty="0" err="1" smtClean="0"/>
              <a:t>медиакультуры</a:t>
            </a:r>
            <a:r>
              <a:rPr lang="ru-RU" dirty="0" smtClean="0"/>
              <a:t> 90-х, а его книгу – манифестом </a:t>
            </a:r>
            <a:r>
              <a:rPr lang="ru-RU" dirty="0" err="1" smtClean="0"/>
              <a:t>постгутенберговской</a:t>
            </a:r>
            <a:r>
              <a:rPr lang="ru-RU" dirty="0" smtClean="0"/>
              <a:t> парадигмы.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836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508" y="764704"/>
            <a:ext cx="3352933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публикациях о Дэвиде </a:t>
            </a:r>
            <a:r>
              <a:rPr lang="ru-RU" dirty="0" err="1" smtClean="0"/>
              <a:t>Карсоне</a:t>
            </a:r>
            <a:r>
              <a:rPr lang="ru-RU" dirty="0" smtClean="0"/>
              <a:t> стало уже общим местом обсуждать провозглашенный им конец эры печатной культуры. Однако стоит ли понимать название его книги настолько буквально?  Как полагает Л. </a:t>
            </a:r>
            <a:r>
              <a:rPr lang="ru-RU" dirty="0" err="1" smtClean="0"/>
              <a:t>Блэкуэлл</a:t>
            </a:r>
            <a:r>
              <a:rPr lang="ru-RU" dirty="0" smtClean="0"/>
              <a:t>, соавтор книги, в названии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Print</a:t>
            </a:r>
            <a:r>
              <a:rPr lang="ru-RU" dirty="0" smtClean="0"/>
              <a:t>» можно усмотреть не столько авторский жест и констатацию того, что эпоха бумажной книги неотвратимо движется к своему завершению, сколько намерение </a:t>
            </a:r>
            <a:r>
              <a:rPr lang="ru-RU" dirty="0" err="1" smtClean="0"/>
              <a:t>Карсона</a:t>
            </a:r>
            <a:r>
              <a:rPr lang="ru-RU" dirty="0" smtClean="0"/>
              <a:t> продемонстрировать некие пределы художественного эксперимента, подводящего зрителя к самой грани, к границе реализуемого с помощью современных технологий.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37321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Экстремально </a:t>
            </a:r>
            <a:r>
              <a:rPr lang="ru-RU" dirty="0" err="1" smtClean="0"/>
              <a:t>провокативная</a:t>
            </a:r>
            <a:r>
              <a:rPr lang="ru-RU" dirty="0" smtClean="0"/>
              <a:t>, сравнимая по своему эффекту с пиротехническим шоу, </a:t>
            </a:r>
            <a:r>
              <a:rPr lang="ru-RU" dirty="0" err="1" smtClean="0"/>
              <a:t>типографика</a:t>
            </a:r>
            <a:r>
              <a:rPr lang="ru-RU" dirty="0" smtClean="0"/>
              <a:t> </a:t>
            </a:r>
            <a:r>
              <a:rPr lang="ru-RU" dirty="0" err="1" smtClean="0"/>
              <a:t>Карсона</a:t>
            </a:r>
            <a:r>
              <a:rPr lang="ru-RU" dirty="0" smtClean="0"/>
              <a:t> как бы испытывала на прочность представления о пределах возможного в графическом дизайне.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869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09" y="330329"/>
            <a:ext cx="4613270" cy="597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330329"/>
            <a:ext cx="4211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Что же касается расхожих представлений о том, что шрифт как печатная художественная форма полностью исчерпала себя, опровергаются в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Print</a:t>
            </a:r>
            <a:r>
              <a:rPr lang="ru-RU" dirty="0" smtClean="0"/>
              <a:t>» едва ли ни на каждой ее странице в высказываниях известных представителей «новой волны» и работах самого </a:t>
            </a:r>
            <a:r>
              <a:rPr lang="ru-RU" dirty="0" err="1" smtClean="0"/>
              <a:t>Карсона</a:t>
            </a:r>
            <a:r>
              <a:rPr lang="ru-RU" dirty="0" smtClean="0"/>
              <a:t>. Так, в словах дизайнера Р. </a:t>
            </a:r>
            <a:r>
              <a:rPr lang="ru-RU" dirty="0" err="1" smtClean="0"/>
              <a:t>Мендеза</a:t>
            </a:r>
            <a:r>
              <a:rPr lang="ru-RU" dirty="0" smtClean="0"/>
              <a:t> слышится тоска по теплоте, подлинности, и вещественности бумажных книг: «Когда я держу в руках книгу, я ощущаю ее вес, размер, фактуру. Бумага превращается в кожный покров, типографская краска – в носитель для материализации знания. Я также осязаю материальную хрупкость книги. Печатное издание несет в себе и временное измерение: подобно человеческому телу оно закрепляет за собой жизненный цикл».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568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25202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0668"/>
            <a:ext cx="250299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933056"/>
            <a:ext cx="8583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Не менее убедительны слова известного канадского дизайнера и писателя, автора культового романа «</a:t>
            </a:r>
            <a:r>
              <a:rPr lang="ru-RU" dirty="0" err="1" smtClean="0"/>
              <a:t>Generation</a:t>
            </a:r>
            <a:r>
              <a:rPr lang="ru-RU" dirty="0" smtClean="0"/>
              <a:t> X» Дугласа </a:t>
            </a:r>
            <a:r>
              <a:rPr lang="ru-RU" dirty="0" err="1" smtClean="0"/>
              <a:t>Коупленда</a:t>
            </a:r>
            <a:r>
              <a:rPr lang="ru-RU" dirty="0" smtClean="0"/>
              <a:t>: «В тот самый момент, когда нечто кажется нам всецело преодоленным и окончательно ушедшим в небытие, оно, подобно противникам Супермена, лишь аккумулирует силы для того, чтобы возродиться к жизни еще более могущественным, чем прежде. И тот факт, что книга Дэвида переиздана, означает, что искусство </a:t>
            </a:r>
            <a:r>
              <a:rPr lang="ru-RU" dirty="0" err="1" smtClean="0"/>
              <a:t>типографики</a:t>
            </a:r>
            <a:r>
              <a:rPr lang="ru-RU" dirty="0" smtClean="0"/>
              <a:t> готово к новому ренессансу. На этот раз все ждут только этого. Давай, Дэвид, скорее, запускай детонатор!». Так </a:t>
            </a:r>
            <a:r>
              <a:rPr lang="ru-RU" dirty="0" err="1" smtClean="0"/>
              <a:t>Коупленд</a:t>
            </a:r>
            <a:r>
              <a:rPr lang="ru-RU" dirty="0" smtClean="0"/>
              <a:t> приветствовал выход второго издания книги </a:t>
            </a:r>
            <a:r>
              <a:rPr lang="ru-RU" dirty="0" err="1" smtClean="0"/>
              <a:t>Карсона</a:t>
            </a:r>
            <a:r>
              <a:rPr lang="ru-RU" dirty="0" smtClean="0"/>
              <a:t> в 2000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79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055" y="3645024"/>
            <a:ext cx="8460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Феномен Дэвида </a:t>
            </a:r>
            <a:r>
              <a:rPr lang="ru-RU" dirty="0" err="1" smtClean="0"/>
              <a:t>Карсона</a:t>
            </a:r>
            <a:r>
              <a:rPr lang="ru-RU" dirty="0" smtClean="0"/>
              <a:t> делает возможным произвести три важных заключения. Во-первых, для тех, кто знаком с работами дизайнера, нетрудно заметить, что балансирование на гране с некой сенсорной депривацией в случае с </a:t>
            </a:r>
            <a:r>
              <a:rPr lang="ru-RU" dirty="0" err="1" smtClean="0"/>
              <a:t>Карсоном</a:t>
            </a:r>
            <a:r>
              <a:rPr lang="ru-RU" dirty="0" smtClean="0"/>
              <a:t> порождает действительно индивидуальные, яркие и запоминающиеся образы. Но, с другой стороны, в ряде случаев это также приводит к полному </a:t>
            </a:r>
            <a:r>
              <a:rPr lang="ru-RU" dirty="0" err="1" smtClean="0"/>
              <a:t>несчитыванию</a:t>
            </a:r>
            <a:r>
              <a:rPr lang="ru-RU" dirty="0" smtClean="0"/>
              <a:t> сообщения, к ошибке в коммуникации. И единственное, что может понять адресат и только при наличие должной эрудиции: «Это сделал Дэвид </a:t>
            </a:r>
            <a:r>
              <a:rPr lang="ru-RU" dirty="0" err="1" smtClean="0"/>
              <a:t>Карсон</a:t>
            </a:r>
            <a:r>
              <a:rPr lang="ru-RU" dirty="0" smtClean="0"/>
              <a:t>». Наконец, в-третьих, на примере </a:t>
            </a:r>
            <a:r>
              <a:rPr lang="ru-RU" dirty="0" err="1" smtClean="0"/>
              <a:t>Карсона</a:t>
            </a:r>
            <a:r>
              <a:rPr lang="ru-RU" dirty="0" smtClean="0"/>
              <a:t> мы можем отметить, что графический дизайн, дизайн динамичных медиа и дизайн новых медиа представляют собой три самостоятельные области коммуникативного дизайна.</a:t>
            </a:r>
          </a:p>
          <a:p>
            <a:pPr algn="ctr"/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544616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413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Выдержавшая переиздание и переведенная на пять языков, самая популярная в мире книга о графическом дизайне «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Print</a:t>
            </a:r>
            <a:r>
              <a:rPr lang="ru-RU" dirty="0" smtClean="0"/>
              <a:t>» будет существенно расширена и дополнена новыми материалами в третьем издании, которое увидит свет в лондонском издательстве «</a:t>
            </a:r>
            <a:r>
              <a:rPr lang="ru-RU" dirty="0" err="1" smtClean="0"/>
              <a:t>Laurence</a:t>
            </a:r>
            <a:r>
              <a:rPr lang="ru-RU" dirty="0" smtClean="0"/>
              <a:t> </a:t>
            </a:r>
            <a:r>
              <a:rPr lang="ru-RU" dirty="0" err="1" smtClean="0"/>
              <a:t>King</a:t>
            </a:r>
            <a:r>
              <a:rPr lang="ru-RU" dirty="0" smtClean="0"/>
              <a:t> </a:t>
            </a:r>
            <a:r>
              <a:rPr lang="ru-RU" dirty="0" err="1" smtClean="0"/>
              <a:t>Publishers</a:t>
            </a:r>
            <a:r>
              <a:rPr lang="ru-RU" dirty="0" smtClean="0"/>
              <a:t>» в мае этого года. Этот факт неоспоримо свидетельствует в пользу сохраняющейся актуальности бумажной печатной культуры, пусть и перешедшей в новое качество почти эксклюзивного медиума, вместилища особого духовного измерения.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Итак, «Конец печати»? Да здравствует печать!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86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8" y="4149080"/>
            <a:ext cx="8229600" cy="21801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ea typeface="Batang" pitchFamily="18" charset="-127"/>
              </a:rPr>
              <a:t>ТАК ИМЕНОВАЛИ СМИ АМЕРИКАНЦА </a:t>
            </a:r>
            <a:r>
              <a:rPr lang="ru-RU" sz="1600" b="1" dirty="0" smtClean="0">
                <a:solidFill>
                  <a:srgbClr val="C00000"/>
                </a:solidFill>
                <a:ea typeface="Batang" pitchFamily="18" charset="-127"/>
              </a:rPr>
              <a:t>ДЭВИДА КАРСОНА</a:t>
            </a:r>
            <a:r>
              <a:rPr lang="ru-RU" sz="1600" dirty="0" smtClean="0">
                <a:ea typeface="Batang" pitchFamily="18" charset="-127"/>
              </a:rPr>
              <a:t>, ГЛАВНОГО ГЕРОЯ МИРОВОГО ГРАФИЧЕСКОГО ДИЗАЙНА 90-Х ГОДОВ. О КАРСОНЕ НАПИСАЛИ ТОГДА БОЛЕЕ ДВУХСОТ ЖУРНАЛОВ. ЛОНДОНСКИЙ ЖУРНАЛ «CREATIVE REVIEW» ОЗАГЛАВИЛ СТАТЬЮ О НЕМ ТАК: «АРТ-ДИРЕКТОР НОВОЙ ЭРЫ». «NEWSWEEK» УТВЕРЖДАЛ, ЧТО КАРСОНУ УДАЛОСЬ «ПОЛНОСТЬЮ ИЗМЕНИТЬ ПРЕДСТАВЛЕНИЕ ОБЩЕСТВА О ГРАФИЧЕСКОМ ДИЗАЙНЕ». А НАШЕ «НОВОЕ ЛИТЕРАТУРНОЕ ОБОЗРЕНИЕ» НАЗВАЛО ЕГО «ВИЗУАЛЬНЫМ АДРЕНАЛИНЩИКОМ НОМЕР ОДИН».</a:t>
            </a:r>
            <a:endParaRPr lang="ru-RU" sz="1600" dirty="0">
              <a:ea typeface="Batang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54" y="614301"/>
            <a:ext cx="30963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700808"/>
            <a:ext cx="4310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ПАГАНИНИ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ТИПОГРАФИКИ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3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4077072"/>
            <a:ext cx="8964488" cy="334096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Своим творчеством Дэвид </a:t>
            </a:r>
            <a:r>
              <a:rPr lang="ru-RU" sz="1800" dirty="0" err="1" smtClean="0"/>
              <a:t>Карсон</a:t>
            </a:r>
            <a:r>
              <a:rPr lang="ru-RU" sz="1800" dirty="0" smtClean="0"/>
              <a:t> опроверг догму о том, что графический дизайн должен следовать за содержанием, заданным брифом, а не порождать собственные </a:t>
            </a:r>
            <a:r>
              <a:rPr lang="ru-RU" sz="1600" dirty="0" smtClean="0"/>
              <a:t>смыслы</a:t>
            </a:r>
            <a:r>
              <a:rPr lang="ru-RU" sz="2000" dirty="0" smtClean="0"/>
              <a:t>.</a:t>
            </a:r>
            <a:r>
              <a:rPr lang="ru-RU" sz="1800" dirty="0" smtClean="0"/>
              <a:t> Будучи социологом по образованию, он, наверное, мог бы много написать в своих книгах об этом. Но другой социолог, Маршалл </a:t>
            </a:r>
            <a:r>
              <a:rPr lang="ru-RU" sz="1800" dirty="0" err="1" smtClean="0"/>
              <a:t>Маклюенн</a:t>
            </a:r>
            <a:r>
              <a:rPr lang="ru-RU" sz="1800" dirty="0" smtClean="0"/>
              <a:t>, написал за него в свое время главное – средство сообщения и есть сообщение. </a:t>
            </a:r>
            <a:r>
              <a:rPr lang="ru-RU" sz="1800" b="1" dirty="0" smtClean="0"/>
              <a:t>А </a:t>
            </a:r>
            <a:r>
              <a:rPr lang="ru-RU" sz="1800" b="1" dirty="0" err="1" smtClean="0"/>
              <a:t>Карсон</a:t>
            </a:r>
            <a:r>
              <a:rPr lang="ru-RU" sz="1800" b="1" dirty="0" smtClean="0"/>
              <a:t> предпочитает не рассказывать, а показывать это в своих работах, </a:t>
            </a:r>
            <a:r>
              <a:rPr lang="ru-RU" sz="1800" dirty="0" smtClean="0"/>
              <a:t>а в книгах отделывается общими фразами. Тем не менее, книги </a:t>
            </a:r>
            <a:r>
              <a:rPr lang="ru-RU" sz="1800" dirty="0" err="1" smtClean="0"/>
              <a:t>Карсона</a:t>
            </a:r>
            <a:r>
              <a:rPr lang="ru-RU" sz="1800" dirty="0" smtClean="0"/>
              <a:t> переведены на многие языки и стали мировыми бестселлерами. Их издания и переиздания – абсолютные чемпионы мира по тиражам.</a:t>
            </a:r>
            <a:endParaRPr lang="ru-RU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86" y="165516"/>
            <a:ext cx="3007977" cy="361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516"/>
            <a:ext cx="2749607" cy="361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239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5445" y="0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Его лекции и мастер-классы прошли в ста с лишним странах. В 2003 году </a:t>
            </a:r>
            <a:r>
              <a:rPr lang="ru-RU" dirty="0" err="1" smtClean="0"/>
              <a:t>Карсон</a:t>
            </a:r>
            <a:r>
              <a:rPr lang="ru-RU" dirty="0" smtClean="0"/>
              <a:t> побывал и в России – его визит был организован в рамках проекта «</a:t>
            </a:r>
            <a:r>
              <a:rPr lang="ru-RU" dirty="0" err="1" smtClean="0"/>
              <a:t>Design</a:t>
            </a:r>
            <a:r>
              <a:rPr lang="ru-RU" dirty="0" smtClean="0"/>
              <a:t> </a:t>
            </a:r>
            <a:r>
              <a:rPr lang="ru-RU" dirty="0" err="1" smtClean="0"/>
              <a:t>Innovation</a:t>
            </a:r>
            <a:r>
              <a:rPr lang="ru-RU" dirty="0" smtClean="0"/>
              <a:t> </a:t>
            </a:r>
            <a:r>
              <a:rPr lang="ru-RU" dirty="0" err="1" smtClean="0"/>
              <a:t>Award</a:t>
            </a:r>
            <a:r>
              <a:rPr lang="ru-RU" dirty="0" smtClean="0"/>
              <a:t>». Я был его куратором и предложил устроить лекцию </a:t>
            </a:r>
            <a:r>
              <a:rPr lang="ru-RU" dirty="0" err="1" smtClean="0"/>
              <a:t>Карсона</a:t>
            </a:r>
            <a:r>
              <a:rPr lang="ru-RU" dirty="0" smtClean="0"/>
              <a:t> в Центральном доме художника. Но спонсором премии была крупная табачная компания, а потому и речи не могло быть о публичном выступлении в учреждении культуры – запрещено. Буквально в самый последний момент удалось продавить это в качестве мероприятия вне официальной программы – как открытый мастер-класс для студентов ВАШГД.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434373"/>
            <a:ext cx="5195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Я дал на сайте объявление в несколько строчек, и на следующий день в кино-концертном зале ЦДХ яблоку негде было упасть. До сих пор я встречаю время от времени дизайнеров из дальних городов и весей, которые рассказывают, как они тогда бросили все дела, кинулись в самолет и рванули в Москву.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2380"/>
            <a:ext cx="28575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5179" y="4337297"/>
            <a:ext cx="298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Д. </a:t>
            </a:r>
            <a:r>
              <a:rPr lang="ru-RU" sz="1400" dirty="0" err="1" smtClean="0"/>
              <a:t>Карсон</a:t>
            </a:r>
            <a:r>
              <a:rPr lang="ru-RU" sz="1400" dirty="0" smtClean="0"/>
              <a:t> &amp; С. Серов, 2003 г. Москва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882" y="4869160"/>
            <a:ext cx="8740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нулевые годы мировая волна </a:t>
            </a:r>
            <a:r>
              <a:rPr lang="ru-RU" dirty="0" err="1" smtClean="0"/>
              <a:t>карсономании</a:t>
            </a:r>
            <a:r>
              <a:rPr lang="ru-RU" dirty="0" smtClean="0"/>
              <a:t> пошла на спад. Графический дизайн попытался вновь увлечься минимализмом и «</a:t>
            </a:r>
            <a:r>
              <a:rPr lang="ru-RU" dirty="0" err="1" smtClean="0"/>
              <a:t>типографикой</a:t>
            </a:r>
            <a:r>
              <a:rPr lang="ru-RU" dirty="0" smtClean="0"/>
              <a:t> порядка». Но дело в том, что колесо истории качнулось необратимо. И одну из главных ролей в этом процессе довелось сыграть Дэвиду </a:t>
            </a:r>
            <a:r>
              <a:rPr lang="ru-RU" dirty="0" err="1" smtClean="0"/>
              <a:t>Карсону</a:t>
            </a:r>
            <a:r>
              <a:rPr lang="ru-RU" dirty="0" smtClean="0"/>
              <a:t>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Сегодня интерес к нему вновь возвращается.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13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780"/>
            <a:ext cx="252316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0319" y="280720"/>
            <a:ext cx="2596341" cy="341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60648"/>
            <a:ext cx="255943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997" y="4005064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Дизайнерская биография </a:t>
            </a:r>
            <a:r>
              <a:rPr lang="ru-RU" sz="1600" dirty="0" err="1" smtClean="0"/>
              <a:t>Карсона</a:t>
            </a:r>
            <a:r>
              <a:rPr lang="ru-RU" sz="1600" dirty="0" smtClean="0"/>
              <a:t> началась в 1989 году, когда он был приглашен арт-директором в журнал «</a:t>
            </a:r>
            <a:r>
              <a:rPr lang="ru-RU" sz="1600" dirty="0" err="1" smtClean="0"/>
              <a:t>Transworld</a:t>
            </a:r>
            <a:r>
              <a:rPr lang="ru-RU" sz="1600" dirty="0" smtClean="0"/>
              <a:t> </a:t>
            </a:r>
            <a:r>
              <a:rPr lang="ru-RU" sz="1600" dirty="0" err="1" smtClean="0"/>
              <a:t>Scateboarding</a:t>
            </a:r>
            <a:r>
              <a:rPr lang="ru-RU" sz="1600" dirty="0" smtClean="0"/>
              <a:t>», а потом в «</a:t>
            </a:r>
            <a:r>
              <a:rPr lang="ru-RU" sz="1600" dirty="0" err="1" smtClean="0"/>
              <a:t>Beach</a:t>
            </a:r>
            <a:r>
              <a:rPr lang="ru-RU" sz="1600" dirty="0" smtClean="0"/>
              <a:t> </a:t>
            </a:r>
            <a:r>
              <a:rPr lang="ru-RU" sz="1600" dirty="0" err="1" smtClean="0"/>
              <a:t>Culture</a:t>
            </a:r>
            <a:r>
              <a:rPr lang="ru-RU" sz="1600" dirty="0" smtClean="0"/>
              <a:t>», где он начал использовать сложнейшую </a:t>
            </a:r>
            <a:r>
              <a:rPr lang="ru-RU" sz="1600" dirty="0" err="1" smtClean="0"/>
              <a:t>фотографику</a:t>
            </a:r>
            <a:r>
              <a:rPr lang="ru-RU" sz="1600" dirty="0" smtClean="0"/>
              <a:t> и неординарные сочетания шрифтов, совмещать разные пространственные планы, формируя многомерное, словно открывающееся вовне пространство, будоражащее воображение зрителя. Превратив «</a:t>
            </a:r>
            <a:r>
              <a:rPr lang="ru-RU" sz="1600" dirty="0" err="1" smtClean="0"/>
              <a:t>Beach</a:t>
            </a:r>
            <a:r>
              <a:rPr lang="ru-RU" sz="1600" dirty="0" smtClean="0"/>
              <a:t> </a:t>
            </a:r>
            <a:r>
              <a:rPr lang="ru-RU" sz="1600" dirty="0" err="1" smtClean="0"/>
              <a:t>Culture</a:t>
            </a:r>
            <a:r>
              <a:rPr lang="ru-RU" sz="1600" dirty="0" smtClean="0"/>
              <a:t>» в один из самых авангардных журналов, </a:t>
            </a:r>
            <a:r>
              <a:rPr lang="ru-RU" sz="1600" dirty="0" err="1" smtClean="0"/>
              <a:t>Карсон</a:t>
            </a:r>
            <a:r>
              <a:rPr lang="ru-RU" sz="1600" dirty="0" smtClean="0"/>
              <a:t>, тем не менее, не смог обеспечить ему коммерческий успех. За два года вышло всего шесть номеров, после чего издатель был вынужден закрыть журнал. Однако работа в «</a:t>
            </a:r>
            <a:r>
              <a:rPr lang="ru-RU" sz="1600" dirty="0" err="1" smtClean="0"/>
              <a:t>Beach</a:t>
            </a:r>
            <a:r>
              <a:rPr lang="ru-RU" sz="1600" dirty="0" smtClean="0"/>
              <a:t> </a:t>
            </a:r>
            <a:r>
              <a:rPr lang="ru-RU" sz="1600" dirty="0" err="1" smtClean="0"/>
              <a:t>Culture</a:t>
            </a:r>
            <a:r>
              <a:rPr lang="ru-RU" sz="1600" dirty="0" smtClean="0"/>
              <a:t>» оказалась для </a:t>
            </a:r>
            <a:r>
              <a:rPr lang="ru-RU" sz="1600" dirty="0" err="1" smtClean="0"/>
              <a:t>Карсона</a:t>
            </a:r>
            <a:r>
              <a:rPr lang="ru-RU" sz="1600" dirty="0" smtClean="0"/>
              <a:t> не напрасной – она принесла ему более ста пятидесяти (!) профессиональных наград в области графического дизайна и была продолжена в журнале «</a:t>
            </a:r>
            <a:r>
              <a:rPr lang="ru-RU" sz="1600" dirty="0" err="1" smtClean="0"/>
              <a:t>Surfer</a:t>
            </a:r>
            <a:r>
              <a:rPr lang="ru-RU" sz="1600" dirty="0" smtClean="0"/>
              <a:t>» (1991-1992)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6341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45" y="188640"/>
            <a:ext cx="8460432" cy="455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61" y="5013176"/>
            <a:ext cx="8820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Но, самый оглушительный успех дизайнеру принесло сотрудничество с журналом «</a:t>
            </a:r>
            <a:r>
              <a:rPr lang="ru-RU" dirty="0" err="1" smtClean="0"/>
              <a:t>Ray</a:t>
            </a:r>
            <a:r>
              <a:rPr lang="ru-RU" dirty="0" smtClean="0"/>
              <a:t> </a:t>
            </a:r>
            <a:r>
              <a:rPr lang="ru-RU" dirty="0" err="1" smtClean="0"/>
              <a:t>Gun</a:t>
            </a:r>
            <a:r>
              <a:rPr lang="ru-RU" dirty="0" smtClean="0"/>
              <a:t>» (1992-1995), который был посвящен альтернативной музыкальной культуре и образу жизни в стиле </a:t>
            </a:r>
            <a:r>
              <a:rPr lang="ru-RU" dirty="0" err="1" smtClean="0"/>
              <a:t>гранж</a:t>
            </a:r>
            <a:r>
              <a:rPr lang="ru-RU" dirty="0" smtClean="0"/>
              <a:t>. Отражая турбулентное духовное состояние «поколения икс», Дэвид </a:t>
            </a:r>
            <a:r>
              <a:rPr lang="ru-RU" dirty="0" err="1" smtClean="0"/>
              <a:t>Карсон</a:t>
            </a:r>
            <a:r>
              <a:rPr lang="ru-RU" dirty="0" smtClean="0"/>
              <a:t> обратился к энтропии как главному творческому принципу, созвучному настроению эпохи.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667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047858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4262" y="836712"/>
            <a:ext cx="3491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Здесь </a:t>
            </a:r>
            <a:r>
              <a:rPr lang="ru-RU" dirty="0" err="1" smtClean="0"/>
              <a:t>Карсон</a:t>
            </a:r>
            <a:r>
              <a:rPr lang="ru-RU" dirty="0" smtClean="0"/>
              <a:t> вообще отказался от модульной сетки. При разном, порой совершенно контрастном текстовом содержании материалов номера, он стремился к столь же разнообразному оформлению буквально каждого разворота. Верстка напоминала живописные холсты, на которые, словно при создании палимпсеста, послойно наносились буквы, строки и изображения. В этом смысле дизайн </a:t>
            </a:r>
            <a:r>
              <a:rPr lang="ru-RU" dirty="0" err="1" smtClean="0"/>
              <a:t>Карсона</a:t>
            </a:r>
            <a:r>
              <a:rPr lang="ru-RU" dirty="0" smtClean="0"/>
              <a:t> оказался генетически связан с поэтикой дадаизма и сюрреализма.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92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674"/>
          <a:stretch/>
        </p:blipFill>
        <p:spPr bwMode="auto">
          <a:xfrm>
            <a:off x="82389" y="624297"/>
            <a:ext cx="4664797" cy="519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186" y="627280"/>
            <a:ext cx="4310276" cy="521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781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497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238693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Композиционные решения, основанные на центробежной активности отдельных элементов  выразительная эквилибристика  </a:t>
            </a:r>
            <a:r>
              <a:rPr lang="ru-RU" dirty="0" err="1" smtClean="0"/>
              <a:t>буквоформ</a:t>
            </a:r>
            <a:r>
              <a:rPr lang="ru-RU" dirty="0" smtClean="0"/>
              <a:t> создавали ощущение «пластического </a:t>
            </a:r>
            <a:r>
              <a:rPr lang="ru-RU" dirty="0" err="1" smtClean="0"/>
              <a:t>безвесия</a:t>
            </a:r>
            <a:r>
              <a:rPr lang="ru-RU" dirty="0" smtClean="0"/>
              <a:t>». Свободная верстка, богатая ассоциативность образов, действующая подобно звучанию музыкальных фраз, сделали «</a:t>
            </a:r>
            <a:r>
              <a:rPr lang="ru-RU" dirty="0" err="1" smtClean="0"/>
              <a:t>Ray</a:t>
            </a:r>
            <a:r>
              <a:rPr lang="ru-RU" dirty="0" smtClean="0"/>
              <a:t> </a:t>
            </a:r>
            <a:r>
              <a:rPr lang="ru-RU" dirty="0" err="1" smtClean="0"/>
              <a:t>Gun</a:t>
            </a:r>
            <a:r>
              <a:rPr lang="ru-RU" dirty="0" smtClean="0"/>
              <a:t>» культовым изданием 90-х.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197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110</TotalTime>
  <Words>1728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!</cp:lastModifiedBy>
  <cp:revision>31</cp:revision>
  <dcterms:created xsi:type="dcterms:W3CDTF">2017-12-16T15:47:55Z</dcterms:created>
  <dcterms:modified xsi:type="dcterms:W3CDTF">2019-04-22T08:06:47Z</dcterms:modified>
</cp:coreProperties>
</file>